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78" r:id="rId4"/>
    <p:sldMasterId id="2147483691" r:id="rId5"/>
  </p:sldMasterIdLst>
  <p:sldIdLst>
    <p:sldId id="270" r:id="rId6"/>
    <p:sldId id="419" r:id="rId7"/>
    <p:sldId id="281" r:id="rId8"/>
    <p:sldId id="356" r:id="rId9"/>
    <p:sldId id="370" r:id="rId10"/>
    <p:sldId id="351" r:id="rId11"/>
    <p:sldId id="373" r:id="rId12"/>
    <p:sldId id="362" r:id="rId13"/>
    <p:sldId id="375" r:id="rId14"/>
    <p:sldId id="376" r:id="rId15"/>
    <p:sldId id="363" r:id="rId16"/>
    <p:sldId id="377" r:id="rId17"/>
    <p:sldId id="364" r:id="rId18"/>
    <p:sldId id="378" r:id="rId19"/>
    <p:sldId id="380" r:id="rId20"/>
    <p:sldId id="365" r:id="rId21"/>
    <p:sldId id="379" r:id="rId22"/>
    <p:sldId id="381" r:id="rId23"/>
    <p:sldId id="372" r:id="rId24"/>
    <p:sldId id="374" r:id="rId25"/>
    <p:sldId id="382" r:id="rId26"/>
    <p:sldId id="383" r:id="rId27"/>
    <p:sldId id="384" r:id="rId28"/>
    <p:sldId id="385" r:id="rId29"/>
    <p:sldId id="388" r:id="rId30"/>
    <p:sldId id="386" r:id="rId31"/>
    <p:sldId id="389" r:id="rId32"/>
    <p:sldId id="321" r:id="rId33"/>
    <p:sldId id="324" r:id="rId34"/>
    <p:sldId id="387" r:id="rId35"/>
    <p:sldId id="391" r:id="rId36"/>
    <p:sldId id="390" r:id="rId37"/>
    <p:sldId id="392" r:id="rId38"/>
    <p:sldId id="394" r:id="rId39"/>
    <p:sldId id="395" r:id="rId40"/>
    <p:sldId id="396" r:id="rId41"/>
    <p:sldId id="397" r:id="rId42"/>
    <p:sldId id="398" r:id="rId43"/>
    <p:sldId id="399" r:id="rId44"/>
    <p:sldId id="400" r:id="rId45"/>
    <p:sldId id="401" r:id="rId46"/>
    <p:sldId id="402" r:id="rId47"/>
    <p:sldId id="403" r:id="rId48"/>
    <p:sldId id="404" r:id="rId49"/>
    <p:sldId id="405" r:id="rId50"/>
    <p:sldId id="406" r:id="rId51"/>
    <p:sldId id="407" r:id="rId52"/>
    <p:sldId id="408" r:id="rId53"/>
    <p:sldId id="409" r:id="rId54"/>
    <p:sldId id="410" r:id="rId55"/>
    <p:sldId id="418" r:id="rId56"/>
    <p:sldId id="411" r:id="rId57"/>
    <p:sldId id="412" r:id="rId58"/>
    <p:sldId id="413" r:id="rId59"/>
    <p:sldId id="414" r:id="rId60"/>
    <p:sldId id="393" r:id="rId61"/>
    <p:sldId id="326" r:id="rId62"/>
    <p:sldId id="259" r:id="rId63"/>
    <p:sldId id="260" r:id="rId64"/>
    <p:sldId id="327" r:id="rId65"/>
    <p:sldId id="415" r:id="rId66"/>
    <p:sldId id="416" r:id="rId67"/>
    <p:sldId id="417" r:id="rId68"/>
    <p:sldId id="28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hri Alamsyah" initials="FA" lastIdx="1" clrIdx="0">
    <p:extLst>
      <p:ext uri="{19B8F6BF-5375-455C-9EA6-DF929625EA0E}">
        <p15:presenceInfo xmlns:p15="http://schemas.microsoft.com/office/powerpoint/2012/main" userId="d2e41d153bd1e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4" autoAdjust="0"/>
    <p:restoredTop sz="94660"/>
  </p:normalViewPr>
  <p:slideViewPr>
    <p:cSldViewPr snapToGrid="0" showGuides="1">
      <p:cViewPr varScale="1">
        <p:scale>
          <a:sx n="72" d="100"/>
          <a:sy n="72" d="100"/>
        </p:scale>
        <p:origin x="450" y="6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0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35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
        <p:nvSpPr>
          <p:cNvPr id="12" name="Picture Placeholder 2">
            <a:extLst>
              <a:ext uri="{FF2B5EF4-FFF2-40B4-BE49-F238E27FC236}">
                <a16:creationId xmlns:a16="http://schemas.microsoft.com/office/drawing/2014/main" id="{98E4CD2F-19FD-4D06-B1F3-52C4E8F04EFE}"/>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C9752D35-94A9-482B-B5CB-634979BBD929}"/>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9302DB8-5453-4391-88B9-E8AC1DFF4BD6}"/>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13672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E139F7A-DB49-4747-BE08-2A8FB28A42D4}"/>
              </a:ext>
            </a:extLst>
          </p:cNvPr>
          <p:cNvGrpSpPr/>
          <p:nvPr userDrawn="1"/>
        </p:nvGrpSpPr>
        <p:grpSpPr>
          <a:xfrm>
            <a:off x="7407953" y="971475"/>
            <a:ext cx="4036500" cy="2217783"/>
            <a:chOff x="-548507" y="477868"/>
            <a:chExt cx="11570449" cy="6357177"/>
          </a:xfrm>
        </p:grpSpPr>
        <p:sp>
          <p:nvSpPr>
            <p:cNvPr id="7" name="Freeform: Shape 6">
              <a:extLst>
                <a:ext uri="{FF2B5EF4-FFF2-40B4-BE49-F238E27FC236}">
                  <a16:creationId xmlns:a16="http://schemas.microsoft.com/office/drawing/2014/main" id="{FB696E14-E4FC-4CAD-B619-D5D6531CDBA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7A3BAB-C316-4570-8C02-FA57705CEA1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3B5317-9A0B-4143-B85C-C6333005AA8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3FC81-1AF3-4E17-B97B-AE88B86819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33F2209-582D-4124-A8AA-0D03E8CB0BD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4E291033-212C-4813-B044-97CA11AA96C7}"/>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A495EE9-E152-4FF0-9201-54652D96C9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86D480-D6AF-445E-B186-E7DADA25429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D4320F5-7635-4ABC-8E7E-37CE4D7E3783}"/>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9A24AE20-9881-4F48-B624-6F384E4D805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3A01168-DF4A-49DF-9EB2-F8083891FDF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5B6DEAE7-705F-43A1-B2A9-88B7876C008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303F237-F11B-47DE-A8FC-A59A36AB846E}"/>
              </a:ext>
            </a:extLst>
          </p:cNvPr>
          <p:cNvGrpSpPr/>
          <p:nvPr userDrawn="1"/>
        </p:nvGrpSpPr>
        <p:grpSpPr>
          <a:xfrm>
            <a:off x="7407953" y="3842291"/>
            <a:ext cx="4036500" cy="2217783"/>
            <a:chOff x="-548507" y="477868"/>
            <a:chExt cx="11570449" cy="6357177"/>
          </a:xfrm>
        </p:grpSpPr>
        <p:sp>
          <p:nvSpPr>
            <p:cNvPr id="20" name="Freeform: Shape 19">
              <a:extLst>
                <a:ext uri="{FF2B5EF4-FFF2-40B4-BE49-F238E27FC236}">
                  <a16:creationId xmlns:a16="http://schemas.microsoft.com/office/drawing/2014/main" id="{A9E13D25-B44B-45EE-AD49-945CED521D9E}"/>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A27622-138F-42A4-B619-E1EDEBE65B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228C124-8565-4874-988E-BD6CF00778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4E54F-694E-4CFC-8FD6-7C7EF289E44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9545CB5-C583-4ACC-BDCA-981B72D1FB0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D2342B7-5FBD-443E-9EF8-8EC1EF4976BD}"/>
                </a:ext>
              </a:extLst>
            </p:cNvPr>
            <p:cNvGrpSpPr/>
            <p:nvPr/>
          </p:nvGrpSpPr>
          <p:grpSpPr>
            <a:xfrm>
              <a:off x="1606" y="6382978"/>
              <a:ext cx="413937" cy="115242"/>
              <a:chOff x="5955" y="6353672"/>
              <a:chExt cx="413937" cy="115242"/>
            </a:xfrm>
          </p:grpSpPr>
          <p:sp>
            <p:nvSpPr>
              <p:cNvPr id="31" name="Rectangle: Rounded Corners 30">
                <a:extLst>
                  <a:ext uri="{FF2B5EF4-FFF2-40B4-BE49-F238E27FC236}">
                    <a16:creationId xmlns:a16="http://schemas.microsoft.com/office/drawing/2014/main" id="{B0A7BCF3-E9A3-43E2-A838-B49E56800AC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70E4160-EB42-4706-876E-7A6CB3AFB2F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18B2B1-2502-4DDA-8AC8-94AC43C59053}"/>
                </a:ext>
              </a:extLst>
            </p:cNvPr>
            <p:cNvGrpSpPr/>
            <p:nvPr/>
          </p:nvGrpSpPr>
          <p:grpSpPr>
            <a:xfrm>
              <a:off x="9855291" y="6381600"/>
              <a:ext cx="885989" cy="115242"/>
              <a:chOff x="5955" y="6353672"/>
              <a:chExt cx="413937" cy="115242"/>
            </a:xfrm>
          </p:grpSpPr>
          <p:sp>
            <p:nvSpPr>
              <p:cNvPr id="29" name="Rectangle: Rounded Corners 28">
                <a:extLst>
                  <a:ext uri="{FF2B5EF4-FFF2-40B4-BE49-F238E27FC236}">
                    <a16:creationId xmlns:a16="http://schemas.microsoft.com/office/drawing/2014/main" id="{F5D08569-B08C-4E8A-A321-5A99E049284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8B869B9-AA3C-4354-99B8-56B1FB119A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Shape 27">
              <a:extLst>
                <a:ext uri="{FF2B5EF4-FFF2-40B4-BE49-F238E27FC236}">
                  <a16:creationId xmlns:a16="http://schemas.microsoft.com/office/drawing/2014/main" id="{8D59C257-136E-45D5-9223-3ADC5C6B8D8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4BE51ADC-8BC1-455E-BA55-8AA7DC898FCC}"/>
              </a:ext>
            </a:extLst>
          </p:cNvPr>
          <p:cNvSpPr>
            <a:spLocks noGrp="1"/>
          </p:cNvSpPr>
          <p:nvPr>
            <p:ph type="pic" idx="1" hasCustomPrompt="1"/>
          </p:nvPr>
        </p:nvSpPr>
        <p:spPr>
          <a:xfrm>
            <a:off x="7956092" y="111154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a:extLst>
              <a:ext uri="{FF2B5EF4-FFF2-40B4-BE49-F238E27FC236}">
                <a16:creationId xmlns:a16="http://schemas.microsoft.com/office/drawing/2014/main" id="{DCD9D3DB-2220-4596-A5BF-72EE7B9609A5}"/>
              </a:ext>
            </a:extLst>
          </p:cNvPr>
          <p:cNvSpPr>
            <a:spLocks noGrp="1"/>
          </p:cNvSpPr>
          <p:nvPr>
            <p:ph type="pic" idx="10" hasCustomPrompt="1"/>
          </p:nvPr>
        </p:nvSpPr>
        <p:spPr>
          <a:xfrm>
            <a:off x="7956092" y="3984257"/>
            <a:ext cx="2927081" cy="17492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CFB63C-8719-4A56-9AE9-2AE7BBFD278C}"/>
              </a:ext>
            </a:extLst>
          </p:cNvPr>
          <p:cNvSpPr>
            <a:spLocks noGrp="1"/>
          </p:cNvSpPr>
          <p:nvPr>
            <p:ph type="pic" sz="quarter" idx="14"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19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19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1 w 7219949"/>
              <a:gd name="connsiteY427" fmla="*/ 2753886 h 6791323"/>
              <a:gd name="connsiteX428" fmla="*/ 5888550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0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5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3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09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6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2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1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7 w 7219949"/>
              <a:gd name="connsiteY493" fmla="*/ 2246114 h 6791323"/>
              <a:gd name="connsiteX494" fmla="*/ 5148739 w 7219949"/>
              <a:gd name="connsiteY494" fmla="*/ 2230694 h 6791323"/>
              <a:gd name="connsiteX495" fmla="*/ 5145393 w 7219949"/>
              <a:gd name="connsiteY495" fmla="*/ 2229533 h 6791323"/>
              <a:gd name="connsiteX496" fmla="*/ 5133950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7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89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5 w 7219949"/>
              <a:gd name="connsiteY549" fmla="*/ 2572042 h 6791323"/>
              <a:gd name="connsiteX550" fmla="*/ 5605175 w 7219949"/>
              <a:gd name="connsiteY550" fmla="*/ 2567978 h 6791323"/>
              <a:gd name="connsiteX551" fmla="*/ 5596378 w 7219949"/>
              <a:gd name="connsiteY551" fmla="*/ 2562255 h 6791323"/>
              <a:gd name="connsiteX552" fmla="*/ 5584937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4 w 7219949"/>
              <a:gd name="connsiteY556" fmla="*/ 2587379 h 6791323"/>
              <a:gd name="connsiteX557" fmla="*/ 5651216 w 7219949"/>
              <a:gd name="connsiteY557" fmla="*/ 2607265 h 6791323"/>
              <a:gd name="connsiteX558" fmla="*/ 5657153 w 7219949"/>
              <a:gd name="connsiteY558" fmla="*/ 2610950 h 6791323"/>
              <a:gd name="connsiteX559" fmla="*/ 5662443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4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3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7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3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3 w 7219949"/>
              <a:gd name="connsiteY647" fmla="*/ 3373444 h 6791323"/>
              <a:gd name="connsiteX648" fmla="*/ 5985597 w 7219949"/>
              <a:gd name="connsiteY648" fmla="*/ 3381160 h 6791323"/>
              <a:gd name="connsiteX649" fmla="*/ 5936015 w 7219949"/>
              <a:gd name="connsiteY649" fmla="*/ 3341237 h 6791323"/>
              <a:gd name="connsiteX650" fmla="*/ 5873461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3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099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7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0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4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2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0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0 w 7219949"/>
              <a:gd name="connsiteY754" fmla="*/ 3142110 h 6791323"/>
              <a:gd name="connsiteX755" fmla="*/ 5540114 w 7219949"/>
              <a:gd name="connsiteY755" fmla="*/ 3138401 h 6791323"/>
              <a:gd name="connsiteX756" fmla="*/ 5517586 w 7219949"/>
              <a:gd name="connsiteY756" fmla="*/ 3121503 h 6791323"/>
              <a:gd name="connsiteX757" fmla="*/ 5514724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5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0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1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1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79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899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2 w 7219949"/>
              <a:gd name="connsiteY847" fmla="*/ 3495306 h 6791323"/>
              <a:gd name="connsiteX848" fmla="*/ 5767938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59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39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3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39 w 7219949"/>
              <a:gd name="connsiteY912" fmla="*/ 4077587 h 6791323"/>
              <a:gd name="connsiteX913" fmla="*/ 5798288 w 7219949"/>
              <a:gd name="connsiteY913" fmla="*/ 3896929 h 6791323"/>
              <a:gd name="connsiteX914" fmla="*/ 5786158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8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5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5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1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3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4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7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1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3 w 7219949"/>
              <a:gd name="connsiteY1143" fmla="*/ 5850229 h 6791323"/>
              <a:gd name="connsiteX1144" fmla="*/ 5261803 w 7219949"/>
              <a:gd name="connsiteY1144" fmla="*/ 5708448 h 6791323"/>
              <a:gd name="connsiteX1145" fmla="*/ 5075144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89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7 w 7219949"/>
              <a:gd name="connsiteY1154" fmla="*/ 5247516 h 6791323"/>
              <a:gd name="connsiteX1155" fmla="*/ 4461406 w 7219949"/>
              <a:gd name="connsiteY1155" fmla="*/ 5236989 h 6791323"/>
              <a:gd name="connsiteX1156" fmla="*/ 4411620 w 7219949"/>
              <a:gd name="connsiteY1156" fmla="*/ 5204324 h 6791323"/>
              <a:gd name="connsiteX1157" fmla="*/ 4391875 w 7219949"/>
              <a:gd name="connsiteY1157" fmla="*/ 5189578 h 6791323"/>
              <a:gd name="connsiteX1158" fmla="*/ 4364278 w 7219949"/>
              <a:gd name="connsiteY1158" fmla="*/ 5167461 h 6791323"/>
              <a:gd name="connsiteX1159" fmla="*/ 4335460 w 7219949"/>
              <a:gd name="connsiteY1159" fmla="*/ 5147443 h 6791323"/>
              <a:gd name="connsiteX1160" fmla="*/ 4321967 w 7219949"/>
              <a:gd name="connsiteY1160" fmla="*/ 5135861 h 6791323"/>
              <a:gd name="connsiteX1161" fmla="*/ 4214777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1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3 w 7219949"/>
              <a:gd name="connsiteY1180" fmla="*/ 5012522 h 6791323"/>
              <a:gd name="connsiteX1181" fmla="*/ 4123721 w 7219949"/>
              <a:gd name="connsiteY1181" fmla="*/ 5031484 h 6791323"/>
              <a:gd name="connsiteX1182" fmla="*/ 4134393 w 7219949"/>
              <a:gd name="connsiteY1182" fmla="*/ 5040961 h 6791323"/>
              <a:gd name="connsiteX1183" fmla="*/ 4105574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0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1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0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8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3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4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0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0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6 w 7219949"/>
              <a:gd name="connsiteY1280" fmla="*/ 6322732 h 6791323"/>
              <a:gd name="connsiteX1281" fmla="*/ 3911562 w 7219949"/>
              <a:gd name="connsiteY1281" fmla="*/ 6427260 h 6791323"/>
              <a:gd name="connsiteX1282" fmla="*/ 3928065 w 7219949"/>
              <a:gd name="connsiteY1282" fmla="*/ 6448354 h 6791323"/>
              <a:gd name="connsiteX1283" fmla="*/ 3938257 w 7219949"/>
              <a:gd name="connsiteY1283" fmla="*/ 6588835 h 6791323"/>
              <a:gd name="connsiteX1284" fmla="*/ 3933972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8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1 w 7219949"/>
              <a:gd name="connsiteY1333" fmla="*/ 6171208 h 6791323"/>
              <a:gd name="connsiteX1334" fmla="*/ 3351091 w 7219949"/>
              <a:gd name="connsiteY1334" fmla="*/ 6160661 h 6791323"/>
              <a:gd name="connsiteX1335" fmla="*/ 3343057 w 7219949"/>
              <a:gd name="connsiteY1335" fmla="*/ 6153575 h 6791323"/>
              <a:gd name="connsiteX1336" fmla="*/ 3345876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4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7 w 7219949"/>
              <a:gd name="connsiteY1359" fmla="*/ 6429900 h 6791323"/>
              <a:gd name="connsiteX1360" fmla="*/ 3445894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50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4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4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4 w 7219949"/>
              <a:gd name="connsiteY1409" fmla="*/ 6363558 h 6791323"/>
              <a:gd name="connsiteX1410" fmla="*/ 3428553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1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8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50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7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3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5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39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09 w 7219949"/>
              <a:gd name="connsiteY1472" fmla="*/ 6279893 h 6791323"/>
              <a:gd name="connsiteX1473" fmla="*/ 3245704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4 w 7219949"/>
              <a:gd name="connsiteY1496" fmla="*/ 6593704 h 6791323"/>
              <a:gd name="connsiteX1497" fmla="*/ 3148561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19"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19"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0"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7"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3"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6" y="2810066"/>
                  <a:pt x="5963026" y="2805700"/>
                </a:cubicBezTo>
                <a:cubicBezTo>
                  <a:pt x="5957468" y="2801334"/>
                  <a:pt x="5949210"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8" y="2766407"/>
                  <a:pt x="5918557" y="2770773"/>
                </a:cubicBezTo>
                <a:cubicBezTo>
                  <a:pt x="5918557" y="2770773"/>
                  <a:pt x="5918394" y="2771065"/>
                  <a:pt x="5918394" y="2771065"/>
                </a:cubicBezTo>
                <a:cubicBezTo>
                  <a:pt x="5921093" y="2773394"/>
                  <a:pt x="5923791" y="2775722"/>
                  <a:pt x="5926652" y="2777759"/>
                </a:cubicBezTo>
                <a:cubicBezTo>
                  <a:pt x="5932534" y="2781542"/>
                  <a:pt x="5929836"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1" y="2753886"/>
                </a:cubicBezTo>
                <a:cubicBezTo>
                  <a:pt x="5897292" y="2751557"/>
                  <a:pt x="5894433" y="2749520"/>
                  <a:pt x="5888550" y="2745738"/>
                </a:cubicBezTo>
                <a:cubicBezTo>
                  <a:pt x="5876784" y="2738174"/>
                  <a:pt x="5868204" y="2732063"/>
                  <a:pt x="5857086" y="2723331"/>
                </a:cubicBezTo>
                <a:cubicBezTo>
                  <a:pt x="5851527" y="2718965"/>
                  <a:pt x="5845806" y="2714891"/>
                  <a:pt x="5842946" y="2712854"/>
                </a:cubicBezTo>
                <a:cubicBezTo>
                  <a:pt x="5836902" y="2709364"/>
                  <a:pt x="5828321" y="2703253"/>
                  <a:pt x="5819739" y="2697142"/>
                </a:cubicBezTo>
                <a:cubicBezTo>
                  <a:pt x="5814018" y="2693067"/>
                  <a:pt x="5814018" y="2693067"/>
                  <a:pt x="5813694" y="2693652"/>
                </a:cubicBezTo>
                <a:cubicBezTo>
                  <a:pt x="5810348" y="2692491"/>
                  <a:pt x="5807488" y="2690453"/>
                  <a:pt x="5802090"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6"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7" y="2666885"/>
                  <a:pt x="5772677" y="2666885"/>
                  <a:pt x="5775537" y="2668922"/>
                </a:cubicBezTo>
                <a:cubicBezTo>
                  <a:pt x="5775214" y="2669506"/>
                  <a:pt x="5775052" y="2669797"/>
                  <a:pt x="5774728" y="2670381"/>
                </a:cubicBezTo>
                <a:cubicBezTo>
                  <a:pt x="5774566" y="2670674"/>
                  <a:pt x="5774404" y="2670966"/>
                  <a:pt x="5780125" y="2675039"/>
                </a:cubicBezTo>
                <a:cubicBezTo>
                  <a:pt x="5785846" y="2679113"/>
                  <a:pt x="5793942" y="2686100"/>
                  <a:pt x="5802846" y="2691627"/>
                </a:cubicBezTo>
                <a:cubicBezTo>
                  <a:pt x="5802846" y="2691627"/>
                  <a:pt x="5802090" y="2691191"/>
                  <a:pt x="5801693" y="2691010"/>
                </a:cubicBezTo>
                <a:cubicBezTo>
                  <a:pt x="5801294" y="2690827"/>
                  <a:pt x="5801254" y="2690901"/>
                  <a:pt x="5802684" y="2691920"/>
                </a:cubicBezTo>
                <a:lnTo>
                  <a:pt x="5803117" y="2692169"/>
                </a:lnTo>
                <a:lnTo>
                  <a:pt x="5804735" y="2695415"/>
                </a:lnTo>
                <a:cubicBezTo>
                  <a:pt x="5810131" y="2700073"/>
                  <a:pt x="5815528" y="2704733"/>
                  <a:pt x="5815042" y="2705608"/>
                </a:cubicBezTo>
                <a:cubicBezTo>
                  <a:pt x="5806462" y="2699497"/>
                  <a:pt x="5795182" y="2691056"/>
                  <a:pt x="5789137" y="2687566"/>
                </a:cubicBezTo>
                <a:cubicBezTo>
                  <a:pt x="5780394"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3"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79" y="2482121"/>
                  <a:pt x="5491983"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0" y="2419272"/>
                  <a:pt x="5395809"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1" y="2351182"/>
                  <a:pt x="5301417" y="2343903"/>
                  <a:pt x="5292836" y="2337793"/>
                </a:cubicBezTo>
                <a:cubicBezTo>
                  <a:pt x="5290138" y="2335464"/>
                  <a:pt x="5284255" y="2331682"/>
                  <a:pt x="5284578" y="2331098"/>
                </a:cubicBezTo>
                <a:cubicBezTo>
                  <a:pt x="5287763" y="2332551"/>
                  <a:pt x="5290461" y="2334880"/>
                  <a:pt x="5293484" y="2336625"/>
                </a:cubicBezTo>
                <a:cubicBezTo>
                  <a:pt x="5301904" y="2343028"/>
                  <a:pt x="5310485"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2"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1" y="2266485"/>
                </a:cubicBezTo>
                <a:cubicBezTo>
                  <a:pt x="5200711" y="2266485"/>
                  <a:pt x="5200711"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7" y="2246114"/>
                </a:cubicBezTo>
                <a:cubicBezTo>
                  <a:pt x="5163689" y="2239712"/>
                  <a:pt x="5157482" y="2236513"/>
                  <a:pt x="5148739" y="2230694"/>
                </a:cubicBezTo>
                <a:cubicBezTo>
                  <a:pt x="5148578" y="2230987"/>
                  <a:pt x="5151276" y="2233315"/>
                  <a:pt x="5145393" y="2229533"/>
                </a:cubicBezTo>
                <a:cubicBezTo>
                  <a:pt x="5142533" y="2227496"/>
                  <a:pt x="5136812" y="2223423"/>
                  <a:pt x="5133950"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7" y="2079080"/>
                </a:cubicBezTo>
                <a:cubicBezTo>
                  <a:pt x="4937395" y="2079373"/>
                  <a:pt x="4934373" y="2077627"/>
                  <a:pt x="4931513" y="2075590"/>
                </a:cubicBezTo>
                <a:cubicBezTo>
                  <a:pt x="4928490" y="2073845"/>
                  <a:pt x="4925630" y="2071808"/>
                  <a:pt x="4925953" y="2071224"/>
                </a:cubicBezTo>
                <a:cubicBezTo>
                  <a:pt x="4914513"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60" y="2043011"/>
                  <a:pt x="4886177" y="2049413"/>
                  <a:pt x="4894760" y="2055525"/>
                </a:cubicBezTo>
                <a:cubicBezTo>
                  <a:pt x="4900481" y="2059599"/>
                  <a:pt x="4906201"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89" y="2123037"/>
                </a:cubicBezTo>
                <a:cubicBezTo>
                  <a:pt x="5012034" y="2139042"/>
                  <a:pt x="5031571" y="2154176"/>
                  <a:pt x="5054454" y="2170474"/>
                </a:cubicBezTo>
                <a:cubicBezTo>
                  <a:pt x="5060499" y="2173962"/>
                  <a:pt x="5066220" y="2178038"/>
                  <a:pt x="5071616" y="2182696"/>
                </a:cubicBezTo>
                <a:cubicBezTo>
                  <a:pt x="5094500" y="2198992"/>
                  <a:pt x="5120242" y="2217323"/>
                  <a:pt x="5143126" y="2233620"/>
                </a:cubicBezTo>
                <a:cubicBezTo>
                  <a:pt x="5143287"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1"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7" y="2431214"/>
                  <a:pt x="5422470"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5" y="2572042"/>
                </a:lnTo>
                <a:lnTo>
                  <a:pt x="5605175" y="2567978"/>
                </a:lnTo>
                <a:cubicBezTo>
                  <a:pt x="5602099" y="2566328"/>
                  <a:pt x="5599238" y="2564292"/>
                  <a:pt x="5596378" y="2562255"/>
                </a:cubicBezTo>
                <a:cubicBezTo>
                  <a:pt x="5593518" y="2560218"/>
                  <a:pt x="5590657" y="2558181"/>
                  <a:pt x="5584937"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4" y="2587379"/>
                </a:cubicBezTo>
                <a:cubicBezTo>
                  <a:pt x="5634701" y="2593878"/>
                  <a:pt x="5639775" y="2599117"/>
                  <a:pt x="5651216" y="2607265"/>
                </a:cubicBezTo>
                <a:cubicBezTo>
                  <a:pt x="5651647" y="2606488"/>
                  <a:pt x="5654507" y="2608525"/>
                  <a:pt x="5657153" y="2610950"/>
                </a:cubicBezTo>
                <a:cubicBezTo>
                  <a:pt x="5660013" y="2612989"/>
                  <a:pt x="5662658" y="2615412"/>
                  <a:pt x="5662443"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3" y="2712220"/>
                  <a:pt x="5792513" y="2712220"/>
                  <a:pt x="5803953" y="2720368"/>
                </a:cubicBezTo>
                <a:cubicBezTo>
                  <a:pt x="5812535" y="2726478"/>
                  <a:pt x="5812535" y="2726478"/>
                  <a:pt x="5821978" y="2731037"/>
                </a:cubicBezTo>
                <a:cubicBezTo>
                  <a:pt x="5822193" y="2730649"/>
                  <a:pt x="5825053" y="2732687"/>
                  <a:pt x="5827914"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3" y="2782835"/>
                </a:cubicBezTo>
                <a:cubicBezTo>
                  <a:pt x="5897208" y="2782447"/>
                  <a:pt x="5900068" y="2784483"/>
                  <a:pt x="5902930" y="2786520"/>
                </a:cubicBezTo>
                <a:cubicBezTo>
                  <a:pt x="5905789" y="2788558"/>
                  <a:pt x="5911511"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7"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5" y="3437442"/>
                  <a:pt x="6060735"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5" y="3413366"/>
                  <a:pt x="6016620" y="3411253"/>
                  <a:pt x="6010988" y="3407028"/>
                </a:cubicBezTo>
                <a:cubicBezTo>
                  <a:pt x="6008171" y="3404916"/>
                  <a:pt x="6002539" y="3400691"/>
                  <a:pt x="5996906" y="3396466"/>
                </a:cubicBezTo>
                <a:cubicBezTo>
                  <a:pt x="5996352" y="3397414"/>
                  <a:pt x="5995797" y="3398362"/>
                  <a:pt x="5995243" y="3399311"/>
                </a:cubicBezTo>
                <a:cubicBezTo>
                  <a:pt x="5998060" y="3401424"/>
                  <a:pt x="6000876" y="3403536"/>
                  <a:pt x="6006508" y="3407760"/>
                </a:cubicBezTo>
                <a:cubicBezTo>
                  <a:pt x="6014956"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7" y="3046092"/>
                  <a:pt x="5503570" y="3034579"/>
                  <a:pt x="5497893" y="3023499"/>
                </a:cubicBezTo>
                <a:cubicBezTo>
                  <a:pt x="5501818" y="3023714"/>
                  <a:pt x="5507451" y="3027940"/>
                  <a:pt x="5510821" y="3029104"/>
                </a:cubicBezTo>
                <a:cubicBezTo>
                  <a:pt x="5528827" y="3039880"/>
                  <a:pt x="5534459" y="3044105"/>
                  <a:pt x="5536765" y="3054024"/>
                </a:cubicBezTo>
                <a:cubicBezTo>
                  <a:pt x="5538472" y="3058034"/>
                  <a:pt x="5541289"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8" y="3228111"/>
                  <a:pt x="5802547" y="3243846"/>
                </a:cubicBezTo>
                <a:cubicBezTo>
                  <a:pt x="5808179"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2" y="3353050"/>
                  <a:pt x="5955773" y="3362880"/>
                </a:cubicBezTo>
                <a:cubicBezTo>
                  <a:pt x="5961405" y="3367106"/>
                  <a:pt x="5967038" y="3371331"/>
                  <a:pt x="5969853" y="3373444"/>
                </a:cubicBezTo>
                <a:cubicBezTo>
                  <a:pt x="5978302" y="3379781"/>
                  <a:pt x="5981672" y="3380945"/>
                  <a:pt x="5985597" y="3381160"/>
                </a:cubicBezTo>
                <a:cubicBezTo>
                  <a:pt x="5965330" y="3367321"/>
                  <a:pt x="5952913" y="3353912"/>
                  <a:pt x="5936015" y="3341237"/>
                </a:cubicBezTo>
                <a:cubicBezTo>
                  <a:pt x="5914041" y="3323389"/>
                  <a:pt x="5892065" y="3305541"/>
                  <a:pt x="5873461"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3"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2"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0"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1" y="2992976"/>
                  <a:pt x="5464099"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4"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7"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0"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4"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4" y="3196651"/>
                </a:cubicBezTo>
                <a:cubicBezTo>
                  <a:pt x="5563464" y="3195486"/>
                  <a:pt x="5557832"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3" y="3135905"/>
                  <a:pt x="5470576" y="3132629"/>
                </a:cubicBezTo>
                <a:cubicBezTo>
                  <a:pt x="5467760" y="3130517"/>
                  <a:pt x="5465499" y="3127456"/>
                  <a:pt x="5466052" y="3126507"/>
                </a:cubicBezTo>
                <a:cubicBezTo>
                  <a:pt x="5460420" y="3122282"/>
                  <a:pt x="5454788" y="3118057"/>
                  <a:pt x="5451972" y="3115945"/>
                </a:cubicBezTo>
                <a:cubicBezTo>
                  <a:pt x="5448601" y="3114780"/>
                  <a:pt x="5450308" y="3118790"/>
                  <a:pt x="5444676" y="3114566"/>
                </a:cubicBezTo>
                <a:cubicBezTo>
                  <a:pt x="5441860" y="3112453"/>
                  <a:pt x="5435674" y="3109176"/>
                  <a:pt x="5433967" y="3105166"/>
                </a:cubicBezTo>
                <a:cubicBezTo>
                  <a:pt x="5428888" y="3099991"/>
                  <a:pt x="5418776"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1" y="2996264"/>
                  <a:pt x="5287526" y="2995316"/>
                  <a:pt x="5293159" y="2999541"/>
                </a:cubicBezTo>
                <a:cubicBezTo>
                  <a:pt x="5301607" y="3005878"/>
                  <a:pt x="5310056" y="3012216"/>
                  <a:pt x="5318504" y="3018553"/>
                </a:cubicBezTo>
                <a:cubicBezTo>
                  <a:pt x="5329169"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8" y="3237904"/>
                  <a:pt x="5674136" y="3234843"/>
                  <a:pt x="5671320"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0" y="3142110"/>
                </a:cubicBezTo>
                <a:cubicBezTo>
                  <a:pt x="5548518" y="3137884"/>
                  <a:pt x="5544040" y="3138616"/>
                  <a:pt x="5540114" y="3138401"/>
                </a:cubicBezTo>
                <a:cubicBezTo>
                  <a:pt x="5532819" y="3137022"/>
                  <a:pt x="5521000" y="3129521"/>
                  <a:pt x="5517586" y="3121503"/>
                </a:cubicBezTo>
                <a:cubicBezTo>
                  <a:pt x="5518695" y="3119605"/>
                  <a:pt x="5516432" y="3116543"/>
                  <a:pt x="5514724"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5" y="3046184"/>
                  <a:pt x="5407200" y="3040063"/>
                  <a:pt x="5399307" y="3032777"/>
                </a:cubicBezTo>
                <a:cubicBezTo>
                  <a:pt x="5390858" y="3026438"/>
                  <a:pt x="5383520" y="3018204"/>
                  <a:pt x="5378995"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8" y="2826396"/>
                  <a:pt x="5126650" y="2820059"/>
                </a:cubicBezTo>
                <a:cubicBezTo>
                  <a:pt x="5119909" y="2817731"/>
                  <a:pt x="5124433" y="2823853"/>
                  <a:pt x="5120508" y="2823637"/>
                </a:cubicBezTo>
                <a:cubicBezTo>
                  <a:pt x="5109842" y="2821094"/>
                  <a:pt x="5098022" y="2813593"/>
                  <a:pt x="5085050"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1"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0"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8"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1" y="2920086"/>
                </a:cubicBezTo>
                <a:cubicBezTo>
                  <a:pt x="5165411" y="2920086"/>
                  <a:pt x="5164857" y="2921035"/>
                  <a:pt x="5164857" y="2921035"/>
                </a:cubicBezTo>
                <a:cubicBezTo>
                  <a:pt x="5185125" y="2934874"/>
                  <a:pt x="5196434"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8"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0"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79" y="3108932"/>
                </a:cubicBezTo>
                <a:cubicBezTo>
                  <a:pt x="5218788" y="3112942"/>
                  <a:pt x="5224975" y="3116219"/>
                  <a:pt x="5227790" y="3118331"/>
                </a:cubicBezTo>
                <a:cubicBezTo>
                  <a:pt x="5239055" y="3126781"/>
                  <a:pt x="5250874" y="3134283"/>
                  <a:pt x="5257659" y="3143466"/>
                </a:cubicBezTo>
                <a:cubicBezTo>
                  <a:pt x="5259921" y="3146527"/>
                  <a:pt x="5262738" y="3148640"/>
                  <a:pt x="5268370" y="3152865"/>
                </a:cubicBezTo>
                <a:cubicBezTo>
                  <a:pt x="5276818" y="3159202"/>
                  <a:pt x="5285267" y="3165540"/>
                  <a:pt x="5290899" y="3169765"/>
                </a:cubicBezTo>
                <a:cubicBezTo>
                  <a:pt x="5304426" y="3181277"/>
                  <a:pt x="5319061" y="3190889"/>
                  <a:pt x="5331989" y="3196495"/>
                </a:cubicBezTo>
                <a:cubicBezTo>
                  <a:pt x="5342099" y="3199985"/>
                  <a:pt x="5352810"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09"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2" y="3495306"/>
                </a:cubicBezTo>
                <a:cubicBezTo>
                  <a:pt x="5747625" y="3504188"/>
                  <a:pt x="5756074" y="3510526"/>
                  <a:pt x="5767938"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59"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2" y="3493556"/>
                  <a:pt x="5702533" y="3502956"/>
                  <a:pt x="5708764" y="3513088"/>
                </a:cubicBezTo>
                <a:cubicBezTo>
                  <a:pt x="5710471" y="3517098"/>
                  <a:pt x="5703730" y="3514769"/>
                  <a:pt x="5708253" y="3520892"/>
                </a:cubicBezTo>
                <a:cubicBezTo>
                  <a:pt x="5716702" y="3527230"/>
                  <a:pt x="5725151" y="3533567"/>
                  <a:pt x="5733600" y="3539904"/>
                </a:cubicBezTo>
                <a:cubicBezTo>
                  <a:pt x="5738677" y="3545078"/>
                  <a:pt x="5748235"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5"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39"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5" y="3738703"/>
                  <a:pt x="5915940" y="3740815"/>
                </a:cubicBezTo>
                <a:cubicBezTo>
                  <a:pt x="5926650" y="3750213"/>
                  <a:pt x="5933990"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8" y="3778067"/>
                  <a:pt x="5934123" y="3779014"/>
                </a:cubicBezTo>
                <a:cubicBezTo>
                  <a:pt x="5935831" y="3783025"/>
                  <a:pt x="5939202" y="3784189"/>
                  <a:pt x="5942019" y="3786300"/>
                </a:cubicBezTo>
                <a:cubicBezTo>
                  <a:pt x="5944834" y="3788413"/>
                  <a:pt x="5947650" y="3790525"/>
                  <a:pt x="5953283" y="3794750"/>
                </a:cubicBezTo>
                <a:cubicBezTo>
                  <a:pt x="5966254" y="3807210"/>
                  <a:pt x="5982553" y="3813978"/>
                  <a:pt x="5998895" y="3827602"/>
                </a:cubicBezTo>
                <a:cubicBezTo>
                  <a:pt x="6007344" y="3833940"/>
                  <a:pt x="6018608" y="3842390"/>
                  <a:pt x="6027057" y="3848727"/>
                </a:cubicBezTo>
                <a:cubicBezTo>
                  <a:pt x="6036059" y="3854118"/>
                  <a:pt x="6040029" y="3861187"/>
                  <a:pt x="6051294" y="3869637"/>
                </a:cubicBezTo>
                <a:cubicBezTo>
                  <a:pt x="6080563"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8" y="4085991"/>
                  <a:pt x="6020839" y="4077587"/>
                </a:cubicBezTo>
                <a:cubicBezTo>
                  <a:pt x="5935528" y="4035575"/>
                  <a:pt x="5865053" y="3964150"/>
                  <a:pt x="5798288" y="3896929"/>
                </a:cubicBezTo>
                <a:lnTo>
                  <a:pt x="5786158" y="3884415"/>
                </a:lnTo>
                <a:lnTo>
                  <a:pt x="5776155" y="3893232"/>
                </a:lnTo>
                <a:cubicBezTo>
                  <a:pt x="5765636" y="3898782"/>
                  <a:pt x="5755478"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0" y="3864555"/>
                  <a:pt x="5649425" y="3874679"/>
                  <a:pt x="5654461" y="3885319"/>
                </a:cubicBezTo>
                <a:cubicBezTo>
                  <a:pt x="5655699" y="3889688"/>
                  <a:pt x="5656939" y="3894056"/>
                  <a:pt x="5658178" y="3898424"/>
                </a:cubicBezTo>
                <a:lnTo>
                  <a:pt x="5666613" y="3907431"/>
                </a:lnTo>
                <a:cubicBezTo>
                  <a:pt x="5687013" y="3931590"/>
                  <a:pt x="5705559"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4" y="4146908"/>
                  <a:pt x="5719467" y="4116973"/>
                  <a:pt x="5670785" y="4081720"/>
                </a:cubicBezTo>
                <a:lnTo>
                  <a:pt x="5633513" y="4051679"/>
                </a:lnTo>
                <a:lnTo>
                  <a:pt x="5632591" y="4064493"/>
                </a:lnTo>
                <a:cubicBezTo>
                  <a:pt x="5631686" y="4072585"/>
                  <a:pt x="5630173" y="4080386"/>
                  <a:pt x="5627135" y="4087834"/>
                </a:cubicBezTo>
                <a:cubicBezTo>
                  <a:pt x="5594011" y="4158800"/>
                  <a:pt x="5666350" y="4123788"/>
                  <a:pt x="5673069" y="4152202"/>
                </a:cubicBezTo>
                <a:cubicBezTo>
                  <a:pt x="5679533" y="4163294"/>
                  <a:pt x="5688616" y="4169238"/>
                  <a:pt x="5695077" y="4180327"/>
                </a:cubicBezTo>
                <a:cubicBezTo>
                  <a:pt x="5723548" y="4219542"/>
                  <a:pt x="5751056" y="4254700"/>
                  <a:pt x="5794556" y="4276301"/>
                </a:cubicBezTo>
                <a:cubicBezTo>
                  <a:pt x="5808179"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8" y="4551893"/>
                  <a:pt x="6005102" y="4582192"/>
                </a:cubicBezTo>
                <a:cubicBezTo>
                  <a:pt x="6012523"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1"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8" y="5129876"/>
                  <a:pt x="5971724" y="5132226"/>
                  <a:pt x="5968441" y="5130775"/>
                </a:cubicBezTo>
                <a:cubicBezTo>
                  <a:pt x="5954493" y="5119930"/>
                  <a:pt x="5940343" y="5103143"/>
                  <a:pt x="5926597" y="5098239"/>
                </a:cubicBezTo>
                <a:lnTo>
                  <a:pt x="5943791" y="5117987"/>
                </a:lnTo>
                <a:lnTo>
                  <a:pt x="5879288" y="5072864"/>
                </a:lnTo>
                <a:cubicBezTo>
                  <a:pt x="5874745" y="5069893"/>
                  <a:pt x="5867582"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7" y="5040217"/>
                  <a:pt x="5796720" y="5044362"/>
                  <a:pt x="5802054" y="5049059"/>
                </a:cubicBezTo>
                <a:cubicBezTo>
                  <a:pt x="5812103" y="5059353"/>
                  <a:pt x="5819485"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3"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39"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5"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6" y="5074348"/>
                  <a:pt x="5760585" y="5065850"/>
                </a:cubicBezTo>
                <a:cubicBezTo>
                  <a:pt x="5752586" y="5058805"/>
                  <a:pt x="5751969" y="5059702"/>
                  <a:pt x="5750737" y="5061500"/>
                </a:cubicBezTo>
                <a:cubicBezTo>
                  <a:pt x="5749504" y="5063295"/>
                  <a:pt x="5752170" y="5065643"/>
                  <a:pt x="5757503" y="5070341"/>
                </a:cubicBezTo>
                <a:cubicBezTo>
                  <a:pt x="5764886" y="5078286"/>
                  <a:pt x="5764886" y="5078286"/>
                  <a:pt x="5758320" y="5075383"/>
                </a:cubicBezTo>
                <a:cubicBezTo>
                  <a:pt x="5754421" y="5074832"/>
                  <a:pt x="5745806"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6"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1"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5" y="5155870"/>
                </a:cubicBezTo>
                <a:cubicBezTo>
                  <a:pt x="5752320" y="5146474"/>
                  <a:pt x="5741654"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1"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3" y="5118428"/>
                </a:cubicBezTo>
                <a:cubicBezTo>
                  <a:pt x="5702676"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2" y="5152833"/>
                  <a:pt x="5703682" y="5142540"/>
                  <a:pt x="5695682" y="5135494"/>
                </a:cubicBezTo>
                <a:cubicBezTo>
                  <a:pt x="5690349" y="5130796"/>
                  <a:pt x="5687067" y="5129346"/>
                  <a:pt x="5685834"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5"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7" y="5326364"/>
                </a:cubicBezTo>
                <a:cubicBezTo>
                  <a:pt x="5883337" y="5329611"/>
                  <a:pt x="5892569" y="5334861"/>
                  <a:pt x="5894003" y="5339006"/>
                </a:cubicBezTo>
                <a:cubicBezTo>
                  <a:pt x="5890721" y="5337555"/>
                  <a:pt x="5884771"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6" y="5329843"/>
                  <a:pt x="5366272" y="5354779"/>
                </a:cubicBezTo>
                <a:cubicBezTo>
                  <a:pt x="5352903" y="5363187"/>
                  <a:pt x="5340497" y="5375657"/>
                  <a:pt x="5324953" y="5358621"/>
                </a:cubicBezTo>
                <a:cubicBezTo>
                  <a:pt x="5273772" y="5304545"/>
                  <a:pt x="5206163" y="5294616"/>
                  <a:pt x="5145457" y="5265188"/>
                </a:cubicBezTo>
                <a:cubicBezTo>
                  <a:pt x="5127289" y="5253300"/>
                  <a:pt x="5107459" y="5250620"/>
                  <a:pt x="5111487" y="5218942"/>
                </a:cubicBezTo>
                <a:cubicBezTo>
                  <a:pt x="5118389" y="5199444"/>
                  <a:pt x="5098560" y="5196760"/>
                  <a:pt x="5086856" y="5195962"/>
                </a:cubicBezTo>
                <a:cubicBezTo>
                  <a:pt x="5070608" y="5192194"/>
                  <a:pt x="5056281" y="5196545"/>
                  <a:pt x="5045793" y="5217131"/>
                </a:cubicBezTo>
                <a:cubicBezTo>
                  <a:pt x="5043173" y="5222279"/>
                  <a:pt x="5039850" y="5240690"/>
                  <a:pt x="5043431" y="5239603"/>
                </a:cubicBezTo>
                <a:cubicBezTo>
                  <a:pt x="5090253"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3" y="5850229"/>
                </a:cubicBezTo>
                <a:cubicBezTo>
                  <a:pt x="5422948" y="5837907"/>
                  <a:pt x="5351421" y="5746503"/>
                  <a:pt x="5261803" y="5708448"/>
                </a:cubicBezTo>
                <a:cubicBezTo>
                  <a:pt x="5198476" y="5684167"/>
                  <a:pt x="5151581" y="5615739"/>
                  <a:pt x="5075144" y="5617189"/>
                </a:cubicBezTo>
                <a:cubicBezTo>
                  <a:pt x="5067021" y="5615305"/>
                  <a:pt x="5054356" y="5610449"/>
                  <a:pt x="5055058" y="5597184"/>
                </a:cubicBezTo>
                <a:cubicBezTo>
                  <a:pt x="5060743" y="5556300"/>
                  <a:pt x="5036631" y="5567971"/>
                  <a:pt x="5017763" y="5569349"/>
                </a:cubicBezTo>
                <a:cubicBezTo>
                  <a:pt x="5007017" y="5572611"/>
                  <a:pt x="4992689" y="5576961"/>
                  <a:pt x="4983606" y="5571014"/>
                </a:cubicBezTo>
                <a:cubicBezTo>
                  <a:pt x="4929804" y="5522088"/>
                  <a:pt x="4855991" y="5518393"/>
                  <a:pt x="4802189"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7" y="5247516"/>
                </a:cubicBezTo>
                <a:cubicBezTo>
                  <a:pt x="4468646" y="5245408"/>
                  <a:pt x="4467048" y="5241201"/>
                  <a:pt x="4461406" y="5236989"/>
                </a:cubicBezTo>
                <a:cubicBezTo>
                  <a:pt x="4444481" y="5224348"/>
                  <a:pt x="4426945" y="5212758"/>
                  <a:pt x="4411620" y="5204324"/>
                </a:cubicBezTo>
                <a:cubicBezTo>
                  <a:pt x="4405979" y="5200111"/>
                  <a:pt x="4396905" y="5194841"/>
                  <a:pt x="4391875" y="5189578"/>
                </a:cubicBezTo>
                <a:cubicBezTo>
                  <a:pt x="4384635" y="5181158"/>
                  <a:pt x="4372741" y="5173781"/>
                  <a:pt x="4364278" y="5167461"/>
                </a:cubicBezTo>
                <a:cubicBezTo>
                  <a:pt x="4355816" y="5161142"/>
                  <a:pt x="4345754" y="5150614"/>
                  <a:pt x="4335460" y="5147443"/>
                </a:cubicBezTo>
                <a:cubicBezTo>
                  <a:pt x="4328596" y="5145331"/>
                  <a:pt x="4327607" y="5140075"/>
                  <a:pt x="4321967" y="5135861"/>
                </a:cubicBezTo>
                <a:cubicBezTo>
                  <a:pt x="4288117" y="5110580"/>
                  <a:pt x="4251447" y="5083194"/>
                  <a:pt x="4214777"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5" y="5066300"/>
                  <a:pt x="4207446" y="5068406"/>
                </a:cubicBezTo>
                <a:cubicBezTo>
                  <a:pt x="4224371" y="5081047"/>
                  <a:pt x="4241295" y="5093687"/>
                  <a:pt x="4258220" y="5106328"/>
                </a:cubicBezTo>
                <a:cubicBezTo>
                  <a:pt x="4261041" y="5108433"/>
                  <a:pt x="4263862" y="5110541"/>
                  <a:pt x="4266682" y="5112648"/>
                </a:cubicBezTo>
                <a:cubicBezTo>
                  <a:pt x="4269504" y="5114754"/>
                  <a:pt x="4268892" y="5115805"/>
                  <a:pt x="4268281" y="5116854"/>
                </a:cubicBezTo>
                <a:cubicBezTo>
                  <a:pt x="4268281" y="5116854"/>
                  <a:pt x="4268281"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7" y="5045206"/>
                  <a:pt x="4157427" y="5043100"/>
                  <a:pt x="4157427" y="5043100"/>
                </a:cubicBezTo>
                <a:cubicBezTo>
                  <a:pt x="4142335"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3" y="5012522"/>
                </a:cubicBezTo>
                <a:cubicBezTo>
                  <a:pt x="4107407" y="5017793"/>
                  <a:pt x="4115259" y="5025163"/>
                  <a:pt x="4123721" y="5031484"/>
                </a:cubicBezTo>
                <a:cubicBezTo>
                  <a:pt x="4126542" y="5033590"/>
                  <a:pt x="4129363" y="5035698"/>
                  <a:pt x="4134393" y="5040961"/>
                </a:cubicBezTo>
                <a:cubicBezTo>
                  <a:pt x="4123110" y="5032534"/>
                  <a:pt x="4114036" y="5027263"/>
                  <a:pt x="4105574" y="5020944"/>
                </a:cubicBezTo>
                <a:cubicBezTo>
                  <a:pt x="4104352" y="5023043"/>
                  <a:pt x="4100310" y="5023036"/>
                  <a:pt x="4106939" y="5032507"/>
                </a:cubicBezTo>
                <a:cubicBezTo>
                  <a:pt x="4108538"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6" y="4971386"/>
                  <a:pt x="4005912" y="4976637"/>
                </a:cubicBezTo>
                <a:cubicBezTo>
                  <a:pt x="4004690" y="4978736"/>
                  <a:pt x="3996227" y="4972416"/>
                  <a:pt x="3989975" y="4969253"/>
                </a:cubicBezTo>
                <a:cubicBezTo>
                  <a:pt x="3984334" y="4965040"/>
                  <a:pt x="3978692" y="4960826"/>
                  <a:pt x="3975871" y="4958720"/>
                </a:cubicBezTo>
                <a:cubicBezTo>
                  <a:pt x="3970230"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79" y="5233533"/>
                  <a:pt x="4280710" y="5234590"/>
                  <a:pt x="4283531" y="5236698"/>
                </a:cubicBezTo>
                <a:cubicBezTo>
                  <a:pt x="4291993" y="5243017"/>
                  <a:pt x="4296413"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19" y="5311461"/>
                  <a:pt x="4378592" y="5316731"/>
                  <a:pt x="4384234" y="5320945"/>
                </a:cubicBezTo>
                <a:cubicBezTo>
                  <a:pt x="4387055"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0"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0" y="5567182"/>
                  <a:pt x="4608586" y="5576098"/>
                </a:cubicBezTo>
                <a:cubicBezTo>
                  <a:pt x="4618629" y="5586100"/>
                  <a:pt x="4627456" y="5574720"/>
                  <a:pt x="4637241" y="5567399"/>
                </a:cubicBezTo>
                <a:cubicBezTo>
                  <a:pt x="4661096" y="5538402"/>
                  <a:pt x="4692631" y="5541883"/>
                  <a:pt x="4704851"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0" y="5757062"/>
                </a:lnTo>
                <a:lnTo>
                  <a:pt x="4937260" y="5780871"/>
                </a:lnTo>
                <a:cubicBezTo>
                  <a:pt x="4927476" y="5788189"/>
                  <a:pt x="4925813"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2" y="6154695"/>
                  <a:pt x="4446584" y="6173472"/>
                  <a:pt x="4397068" y="6110189"/>
                </a:cubicBezTo>
                <a:cubicBezTo>
                  <a:pt x="4371477" y="6083156"/>
                  <a:pt x="4333480" y="6068584"/>
                  <a:pt x="4332707" y="6016610"/>
                </a:cubicBezTo>
                <a:cubicBezTo>
                  <a:pt x="4334368" y="6007405"/>
                  <a:pt x="4327906" y="5996315"/>
                  <a:pt x="4319782" y="5994429"/>
                </a:cubicBezTo>
                <a:cubicBezTo>
                  <a:pt x="4281083" y="5993127"/>
                  <a:pt x="4248332" y="5968264"/>
                  <a:pt x="4205536" y="5933398"/>
                </a:cubicBezTo>
                <a:cubicBezTo>
                  <a:pt x="4223516" y="5993198"/>
                  <a:pt x="4251986" y="6032415"/>
                  <a:pt x="4256344" y="6083300"/>
                </a:cubicBezTo>
                <a:cubicBezTo>
                  <a:pt x="4259225" y="6095478"/>
                  <a:pt x="4257562" y="6104683"/>
                  <a:pt x="4246816" y="6107945"/>
                </a:cubicBezTo>
                <a:cubicBezTo>
                  <a:pt x="4236070" y="6111208"/>
                  <a:pt x="4226988" y="6105265"/>
                  <a:pt x="4223148" y="6089028"/>
                </a:cubicBezTo>
                <a:cubicBezTo>
                  <a:pt x="4215724" y="6073878"/>
                  <a:pt x="4233375" y="6051116"/>
                  <a:pt x="4209003"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7" y="6162383"/>
                  <a:pt x="4233263" y="6164269"/>
                  <a:pt x="4241644" y="6183480"/>
                </a:cubicBezTo>
                <a:cubicBezTo>
                  <a:pt x="4256489" y="6213779"/>
                  <a:pt x="4273954" y="6238932"/>
                  <a:pt x="4260143" y="6277932"/>
                </a:cubicBezTo>
                <a:cubicBezTo>
                  <a:pt x="4256819" y="6296342"/>
                  <a:pt x="4259699" y="6308520"/>
                  <a:pt x="4283111" y="6310113"/>
                </a:cubicBezTo>
                <a:cubicBezTo>
                  <a:pt x="4293856" y="6306851"/>
                  <a:pt x="4304602" y="6303589"/>
                  <a:pt x="4305821" y="6324974"/>
                </a:cubicBezTo>
                <a:cubicBezTo>
                  <a:pt x="4306078" y="6342298"/>
                  <a:pt x="4297252" y="6353678"/>
                  <a:pt x="4283886" y="6362087"/>
                </a:cubicBezTo>
                <a:cubicBezTo>
                  <a:pt x="4270516" y="6370497"/>
                  <a:pt x="4261436" y="6364551"/>
                  <a:pt x="4254972" y="6353462"/>
                </a:cubicBezTo>
                <a:cubicBezTo>
                  <a:pt x="4237507" y="6328308"/>
                  <a:pt x="4227206" y="6300982"/>
                  <a:pt x="4187547" y="6295619"/>
                </a:cubicBezTo>
                <a:cubicBezTo>
                  <a:pt x="4224656" y="6371367"/>
                  <a:pt x="4262468" y="6433849"/>
                  <a:pt x="4334178" y="6477341"/>
                </a:cubicBezTo>
                <a:cubicBezTo>
                  <a:pt x="4332000" y="6451899"/>
                  <a:pt x="4317413" y="6438925"/>
                  <a:pt x="4313571" y="6422687"/>
                </a:cubicBezTo>
                <a:cubicBezTo>
                  <a:pt x="4305191" y="6403478"/>
                  <a:pt x="4288684" y="6382384"/>
                  <a:pt x="4311838" y="6366653"/>
                </a:cubicBezTo>
                <a:cubicBezTo>
                  <a:pt x="4331411" y="6352012"/>
                  <a:pt x="4349577" y="6363899"/>
                  <a:pt x="4362500"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0"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4" y="6544975"/>
                  <a:pt x="4160845" y="6556065"/>
                  <a:pt x="4167307" y="6567157"/>
                </a:cubicBezTo>
                <a:cubicBezTo>
                  <a:pt x="4172809" y="6574187"/>
                  <a:pt x="4179273" y="6585278"/>
                  <a:pt x="4169485" y="6592600"/>
                </a:cubicBezTo>
                <a:cubicBezTo>
                  <a:pt x="4159699" y="6599923"/>
                  <a:pt x="4153239" y="6588831"/>
                  <a:pt x="4147737" y="6581799"/>
                </a:cubicBezTo>
                <a:cubicBezTo>
                  <a:pt x="4116389" y="6530407"/>
                  <a:pt x="4115870" y="6495758"/>
                  <a:pt x="4152133" y="6454293"/>
                </a:cubicBezTo>
                <a:cubicBezTo>
                  <a:pt x="4110813" y="6458136"/>
                  <a:pt x="4083562" y="6440305"/>
                  <a:pt x="4066797" y="6401889"/>
                </a:cubicBezTo>
                <a:cubicBezTo>
                  <a:pt x="4041654" y="6344261"/>
                  <a:pt x="3975519" y="6373039"/>
                  <a:pt x="3948711" y="6324618"/>
                </a:cubicBezTo>
                <a:cubicBezTo>
                  <a:pt x="3947751" y="6320559"/>
                  <a:pt x="3944167" y="6321646"/>
                  <a:pt x="3940586" y="6322732"/>
                </a:cubicBezTo>
                <a:cubicBezTo>
                  <a:pt x="3883277" y="6340131"/>
                  <a:pt x="3874710" y="6368836"/>
                  <a:pt x="3911562" y="6427260"/>
                </a:cubicBezTo>
                <a:lnTo>
                  <a:pt x="3928065" y="6448354"/>
                </a:lnTo>
                <a:cubicBezTo>
                  <a:pt x="3946750" y="6494891"/>
                  <a:pt x="3995048" y="6536789"/>
                  <a:pt x="3938257" y="6588835"/>
                </a:cubicBezTo>
                <a:cubicBezTo>
                  <a:pt x="3934676" y="6589923"/>
                  <a:pt x="3933012" y="6599129"/>
                  <a:pt x="3933972" y="6603188"/>
                </a:cubicBezTo>
                <a:cubicBezTo>
                  <a:pt x="3935707"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8"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2"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8" y="6280310"/>
                  <a:pt x="3444899" y="6282122"/>
                </a:cubicBezTo>
                <a:cubicBezTo>
                  <a:pt x="3453625" y="6288383"/>
                  <a:pt x="3462725" y="6299755"/>
                  <a:pt x="3470068" y="6307664"/>
                </a:cubicBezTo>
                <a:cubicBezTo>
                  <a:pt x="3484753" y="6323484"/>
                  <a:pt x="3496992" y="6336669"/>
                  <a:pt x="3513755" y="6350016"/>
                </a:cubicBezTo>
                <a:cubicBezTo>
                  <a:pt x="3519340"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2" y="6448229"/>
                  <a:pt x="3611928" y="6438507"/>
                  <a:pt x="3602138" y="6427960"/>
                </a:cubicBezTo>
                <a:cubicBezTo>
                  <a:pt x="3599691" y="6425323"/>
                  <a:pt x="3599691"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1" y="6252122"/>
                  <a:pt x="3430481" y="6249322"/>
                  <a:pt x="3423829" y="6240587"/>
                </a:cubicBezTo>
                <a:cubicBezTo>
                  <a:pt x="3416486" y="6232677"/>
                  <a:pt x="3406695" y="6222130"/>
                  <a:pt x="3399352" y="6214219"/>
                </a:cubicBezTo>
                <a:cubicBezTo>
                  <a:pt x="3383975" y="6199224"/>
                  <a:pt x="3374504" y="6182742"/>
                  <a:pt x="3360881" y="6171208"/>
                </a:cubicBezTo>
                <a:cubicBezTo>
                  <a:pt x="3355986" y="6165934"/>
                  <a:pt x="3353538" y="6163298"/>
                  <a:pt x="3351091" y="6160661"/>
                </a:cubicBezTo>
                <a:cubicBezTo>
                  <a:pt x="3348643" y="6158023"/>
                  <a:pt x="3346888" y="6154562"/>
                  <a:pt x="3343057" y="6153575"/>
                </a:cubicBezTo>
                <a:cubicBezTo>
                  <a:pt x="3342365" y="6154399"/>
                  <a:pt x="3343428" y="6158685"/>
                  <a:pt x="3345876"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8"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4" y="6660874"/>
                  <a:pt x="3742695" y="6654731"/>
                  <a:pt x="3733131" y="6646757"/>
                </a:cubicBezTo>
                <a:lnTo>
                  <a:pt x="3643074" y="6575667"/>
                </a:lnTo>
                <a:lnTo>
                  <a:pt x="3622560" y="6553568"/>
                </a:lnTo>
                <a:lnTo>
                  <a:pt x="3630978" y="6566537"/>
                </a:lnTo>
                <a:lnTo>
                  <a:pt x="3543875" y="6501902"/>
                </a:lnTo>
                <a:lnTo>
                  <a:pt x="3454607" y="6429900"/>
                </a:lnTo>
                <a:lnTo>
                  <a:pt x="3445894"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0" y="6351877"/>
                  <a:pt x="3380872" y="6352865"/>
                </a:cubicBezTo>
                <a:cubicBezTo>
                  <a:pt x="3375976" y="6347591"/>
                  <a:pt x="3371081" y="6342317"/>
                  <a:pt x="3366186" y="6337044"/>
                </a:cubicBezTo>
                <a:cubicBezTo>
                  <a:pt x="3365839"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1" y="6315787"/>
                  <a:pt x="3343145" y="6320072"/>
                  <a:pt x="3338250" y="6314799"/>
                </a:cubicBezTo>
                <a:cubicBezTo>
                  <a:pt x="3335801" y="6312163"/>
                  <a:pt x="3330215" y="6307714"/>
                  <a:pt x="3329151" y="6303428"/>
                </a:cubicBezTo>
                <a:cubicBezTo>
                  <a:pt x="3324946" y="6297330"/>
                  <a:pt x="3315528" y="6291893"/>
                  <a:pt x="3311325" y="6285795"/>
                </a:cubicBezTo>
                <a:cubicBezTo>
                  <a:pt x="3305366" y="6276237"/>
                  <a:pt x="3299778"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4" y="6166978"/>
                  <a:pt x="3194901" y="6163517"/>
                  <a:pt x="3198039" y="6165329"/>
                </a:cubicBezTo>
                <a:cubicBezTo>
                  <a:pt x="3201178" y="6167142"/>
                  <a:pt x="3201871" y="6166316"/>
                  <a:pt x="3206767" y="6171590"/>
                </a:cubicBezTo>
                <a:cubicBezTo>
                  <a:pt x="3214110" y="6179500"/>
                  <a:pt x="3221453"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4"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4"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8" y="6419591"/>
                  <a:pt x="3485542" y="6416955"/>
                  <a:pt x="3483093" y="6414318"/>
                </a:cubicBezTo>
                <a:cubicBezTo>
                  <a:pt x="3477827" y="6403935"/>
                  <a:pt x="3464204" y="6392399"/>
                  <a:pt x="3458245" y="6382841"/>
                </a:cubicBezTo>
                <a:cubicBezTo>
                  <a:pt x="3454042" y="6376743"/>
                  <a:pt x="3449146" y="6371469"/>
                  <a:pt x="3441804" y="6363558"/>
                </a:cubicBezTo>
                <a:cubicBezTo>
                  <a:pt x="3436908" y="6358285"/>
                  <a:pt x="3432385" y="6358121"/>
                  <a:pt x="3428553" y="6357135"/>
                </a:cubicBezTo>
                <a:cubicBezTo>
                  <a:pt x="3421582" y="6354334"/>
                  <a:pt x="3411100" y="6344611"/>
                  <a:pt x="3408973" y="6336040"/>
                </a:cubicBezTo>
                <a:cubicBezTo>
                  <a:pt x="3410357" y="6334391"/>
                  <a:pt x="3408600" y="6330930"/>
                  <a:pt x="3407536" y="6326645"/>
                </a:cubicBezTo>
                <a:cubicBezTo>
                  <a:pt x="3408919" y="6324996"/>
                  <a:pt x="3404716" y="6318898"/>
                  <a:pt x="3397373" y="6310987"/>
                </a:cubicBezTo>
                <a:cubicBezTo>
                  <a:pt x="3392478" y="6305715"/>
                  <a:pt x="3387583" y="6300440"/>
                  <a:pt x="3384071" y="6293517"/>
                </a:cubicBezTo>
                <a:cubicBezTo>
                  <a:pt x="3377420" y="6284783"/>
                  <a:pt x="3368694" y="6278522"/>
                  <a:pt x="3361721" y="6275721"/>
                </a:cubicBezTo>
                <a:cubicBezTo>
                  <a:pt x="3350228" y="6272758"/>
                  <a:pt x="3335542" y="6256938"/>
                  <a:pt x="3321919" y="6245403"/>
                </a:cubicBezTo>
                <a:cubicBezTo>
                  <a:pt x="3316331" y="6240954"/>
                  <a:pt x="3312821" y="6234031"/>
                  <a:pt x="3306169" y="6225297"/>
                </a:cubicBezTo>
                <a:cubicBezTo>
                  <a:pt x="3298826" y="6217387"/>
                  <a:pt x="3292867" y="6207827"/>
                  <a:pt x="3289355" y="6200905"/>
                </a:cubicBezTo>
                <a:cubicBezTo>
                  <a:pt x="3277436" y="6181787"/>
                  <a:pt x="3274989" y="6179149"/>
                  <a:pt x="3261738" y="6172726"/>
                </a:cubicBezTo>
                <a:cubicBezTo>
                  <a:pt x="3259292" y="6170088"/>
                  <a:pt x="3257908" y="6171738"/>
                  <a:pt x="3254768" y="6169925"/>
                </a:cubicBezTo>
                <a:cubicBezTo>
                  <a:pt x="3243541" y="6149982"/>
                  <a:pt x="3231302" y="6136799"/>
                  <a:pt x="3216617" y="6120978"/>
                </a:cubicBezTo>
                <a:cubicBezTo>
                  <a:pt x="3206825" y="6110431"/>
                  <a:pt x="3199483" y="6102521"/>
                  <a:pt x="3189692" y="6091974"/>
                </a:cubicBezTo>
                <a:cubicBezTo>
                  <a:pt x="3169419" y="6071705"/>
                  <a:pt x="3151913" y="6048138"/>
                  <a:pt x="3129192" y="6025230"/>
                </a:cubicBezTo>
                <a:cubicBezTo>
                  <a:pt x="3121849" y="6017320"/>
                  <a:pt x="3122170" y="6011386"/>
                  <a:pt x="3112750" y="6005949"/>
                </a:cubicBezTo>
                <a:cubicBezTo>
                  <a:pt x="3104022"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50"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7" y="5976953"/>
                </a:cubicBezTo>
                <a:cubicBezTo>
                  <a:pt x="3066720" y="5983051"/>
                  <a:pt x="3067091" y="5988161"/>
                  <a:pt x="3065708" y="5989810"/>
                </a:cubicBezTo>
                <a:cubicBezTo>
                  <a:pt x="3068527" y="5997556"/>
                  <a:pt x="3067836" y="5998381"/>
                  <a:pt x="3076564" y="6004642"/>
                </a:cubicBezTo>
                <a:cubicBezTo>
                  <a:pt x="3087046" y="6014365"/>
                  <a:pt x="3097528" y="6024088"/>
                  <a:pt x="3108703" y="6032985"/>
                </a:cubicBezTo>
                <a:cubicBezTo>
                  <a:pt x="3111842" y="6034798"/>
                  <a:pt x="3116045" y="6040896"/>
                  <a:pt x="3120941" y="6046170"/>
                </a:cubicBezTo>
                <a:cubicBezTo>
                  <a:pt x="3123389" y="6048806"/>
                  <a:pt x="3122005" y="6050455"/>
                  <a:pt x="3123761" y="6053916"/>
                </a:cubicBezTo>
                <a:cubicBezTo>
                  <a:pt x="3127273" y="6060839"/>
                  <a:pt x="3121685" y="6056390"/>
                  <a:pt x="3117853"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5"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5" y="6067279"/>
                  <a:pt x="3093905"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1"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39"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3" y="6113770"/>
                  <a:pt x="3095921" y="6125964"/>
                </a:cubicBezTo>
                <a:cubicBezTo>
                  <a:pt x="3111671" y="6146072"/>
                  <a:pt x="3129496" y="6163704"/>
                  <a:pt x="3144182" y="6179525"/>
                </a:cubicBezTo>
                <a:cubicBezTo>
                  <a:pt x="3175311" y="6214626"/>
                  <a:pt x="3202607" y="6248741"/>
                  <a:pt x="3218409" y="6279893"/>
                </a:cubicBezTo>
                <a:cubicBezTo>
                  <a:pt x="3226124" y="6292913"/>
                  <a:pt x="3235914" y="6303460"/>
                  <a:pt x="3245704"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4" y="6593704"/>
                </a:cubicBezTo>
                <a:cubicBezTo>
                  <a:pt x="3253021" y="6661989"/>
                  <a:pt x="3199222" y="6613060"/>
                  <a:pt x="3148561"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9909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Slide Judul">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d-ID"/>
              <a:t>Klik untuk mengedit gaya judul Master</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a:t>Klik untuk mengedit gaya subjudul Master</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49002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Content Placeholder 2"/>
          <p:cNvSpPr>
            <a:spLocks noGrp="1"/>
          </p:cNvSpPr>
          <p:nvPr>
            <p:ph idx="1"/>
          </p:nvPr>
        </p:nvSpPr>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1103421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d-ID"/>
              <a:t>Klik untuk mengedit gaya judul Master</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a:t>Klik untuk edit gaya teks Master</a:t>
            </a:r>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691750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5" name="Date Placeholder 4"/>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191706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d-ID"/>
              <a:t>Klik untuk mengedit gaya judul Master</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4" name="Content Placeholder 3"/>
          <p:cNvSpPr>
            <a:spLocks noGrp="1"/>
          </p:cNvSpPr>
          <p:nvPr>
            <p:ph sz="half" idx="2"/>
          </p:nvPr>
        </p:nvSpPr>
        <p:spPr>
          <a:xfrm>
            <a:off x="839788" y="2505075"/>
            <a:ext cx="5157787"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6" name="Content Placeholder 5"/>
          <p:cNvSpPr>
            <a:spLocks noGrp="1"/>
          </p:cNvSpPr>
          <p:nvPr>
            <p:ph sz="quarter" idx="4"/>
          </p:nvPr>
        </p:nvSpPr>
        <p:spPr>
          <a:xfrm>
            <a:off x="6172200" y="2505075"/>
            <a:ext cx="5183188"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7" name="Date Placeholder 6"/>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1857500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Date Placeholder 2"/>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0377943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728646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Date Placeholder 4"/>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3991187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Gambar dengan Keteranga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d-ID"/>
              <a:t>Klik ikon untuk menambahkan gambar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Date Placeholder 4"/>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658063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Klik untuk mengedit gaya judul Master</a:t>
            </a:r>
            <a:endParaRPr lang="en-US" dirty="0"/>
          </a:p>
        </p:txBody>
      </p:sp>
      <p:sp>
        <p:nvSpPr>
          <p:cNvPr id="3" name="Vertical Text Placeholder 2"/>
          <p:cNvSpPr>
            <a:spLocks noGrp="1"/>
          </p:cNvSpPr>
          <p:nvPr>
            <p:ph type="body" orient="vert" idx="1"/>
          </p:nvPr>
        </p:nvSpPr>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89516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Judul Vertikal dan Tek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d-ID"/>
              <a:t>Klik untuk mengedit gaya judul Master</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10"/>
          </p:nvPr>
        </p:nvSpPr>
        <p:spPr/>
        <p:txBody>
          <a:bodyPr/>
          <a:lstStyle/>
          <a:p>
            <a:fld id="{6C5516DA-9D86-4E1E-A623-C11F9F74EB59}"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1875091"/>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19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12/17/2019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41028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03288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12/17/2019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37116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0704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6701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81595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0909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12/17/2019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44178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12/17/2019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611823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72678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501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83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48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32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9" r:id="rId3"/>
    <p:sldLayoutId id="2147483668" r:id="rId4"/>
    <p:sldLayoutId id="2147483670" r:id="rId5"/>
    <p:sldLayoutId id="2147483673" r:id="rId6"/>
    <p:sldLayoutId id="2147483674" r:id="rId7"/>
    <p:sldLayoutId id="2147483675" r:id="rId8"/>
    <p:sldLayoutId id="2147483671" r:id="rId9"/>
    <p:sldLayoutId id="2147483672" r:id="rId10"/>
    <p:sldLayoutId id="2147483676" r:id="rId11"/>
    <p:sldLayoutId id="2147483665"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d-ID"/>
              <a:t>Klik untuk mengedit gaya judul Master</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516DA-9D86-4E1E-A623-C11F9F74EB59}" type="datetimeFigureOut">
              <a:rPr lang="en-US" smtClean="0"/>
              <a:t>12/17/2019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0126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12/17/2019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749671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0" eaLnBrk="1" latinLnBrk="0" hangingPunct="1">
        <a:lnSpc>
          <a:spcPct val="90000"/>
        </a:lnSpc>
        <a:spcBef>
          <a:spcPct val="0"/>
        </a:spcBef>
        <a:buNone/>
        <a:defRPr lang="en-US" sz="40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faerrens/UAS-Probsto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 Id="rId5" Type="http://schemas.openxmlformats.org/officeDocument/2006/relationships/image" Target="../media/image50.jpg"/><Relationship Id="rId4" Type="http://schemas.openxmlformats.org/officeDocument/2006/relationships/image" Target="../media/image49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8.xml"/><Relationship Id="rId5" Type="http://schemas.openxmlformats.org/officeDocument/2006/relationships/image" Target="../media/image54.jp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5">
            <a:extLst>
              <a:ext uri="{FF2B5EF4-FFF2-40B4-BE49-F238E27FC236}">
                <a16:creationId xmlns:a16="http://schemas.microsoft.com/office/drawing/2014/main" id="{BE647175-CCDB-4E22-AD82-A3D8D4A572BC}"/>
              </a:ext>
            </a:extLst>
          </p:cNvPr>
          <p:cNvSpPr/>
          <p:nvPr/>
        </p:nvSpPr>
        <p:spPr>
          <a:xfrm>
            <a:off x="-142" y="4653872"/>
            <a:ext cx="12192000" cy="1619988"/>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3" name="Rectangle 5">
            <a:extLst>
              <a:ext uri="{FF2B5EF4-FFF2-40B4-BE49-F238E27FC236}">
                <a16:creationId xmlns:a16="http://schemas.microsoft.com/office/drawing/2014/main" id="{B4891078-3790-49FA-A89F-DCB85C2F6207}"/>
              </a:ext>
            </a:extLst>
          </p:cNvPr>
          <p:cNvSpPr/>
          <p:nvPr/>
        </p:nvSpPr>
        <p:spPr>
          <a:xfrm>
            <a:off x="0" y="4759726"/>
            <a:ext cx="8162693" cy="1379269"/>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700" dirty="0">
                <a:solidFill>
                  <a:schemeClr val="bg1"/>
                </a:solidFill>
              </a:rPr>
              <a:t>PROBABILITAS DAN PROSES STOKASTIK - 03</a:t>
            </a:r>
            <a:endParaRPr lang="ko-KR" altLang="en-US" sz="2700" dirty="0">
              <a:solidFill>
                <a:schemeClr val="bg1"/>
              </a:solidFill>
            </a:endParaRPr>
          </a:p>
        </p:txBody>
      </p:sp>
      <p:sp>
        <p:nvSpPr>
          <p:cNvPr id="17" name="TextBox 16">
            <a:hlinkClick r:id="rId2"/>
            <a:extLst>
              <a:ext uri="{FF2B5EF4-FFF2-40B4-BE49-F238E27FC236}">
                <a16:creationId xmlns:a16="http://schemas.microsoft.com/office/drawing/2014/main" id="{46673C6C-F4E2-45EA-9333-0F52A6A69329}"/>
              </a:ext>
            </a:extLst>
          </p:cNvPr>
          <p:cNvSpPr txBox="1"/>
          <p:nvPr/>
        </p:nvSpPr>
        <p:spPr>
          <a:xfrm>
            <a:off x="6582440" y="6467568"/>
            <a:ext cx="5169613" cy="246221"/>
          </a:xfrm>
          <a:prstGeom prst="rect">
            <a:avLst/>
          </a:prstGeom>
          <a:noFill/>
        </p:spPr>
        <p:txBody>
          <a:bodyPr wrap="square" rtlCol="0">
            <a:spAutoFit/>
          </a:bodyPr>
          <a:lstStyle/>
          <a:p>
            <a:pPr algn="r"/>
            <a:r>
              <a:rPr lang="en-US" altLang="ko-KR" sz="1000" dirty="0">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cs typeface="Arial" pitchFamily="34" charset="0"/>
            </a:endParaRPr>
          </a:p>
        </p:txBody>
      </p:sp>
      <p:grpSp>
        <p:nvGrpSpPr>
          <p:cNvPr id="18" name="Group 17">
            <a:extLst>
              <a:ext uri="{FF2B5EF4-FFF2-40B4-BE49-F238E27FC236}">
                <a16:creationId xmlns:a16="http://schemas.microsoft.com/office/drawing/2014/main" id="{42B76E31-A13F-4FA1-BB78-99AA06F8AE34}"/>
              </a:ext>
            </a:extLst>
          </p:cNvPr>
          <p:cNvGrpSpPr/>
          <p:nvPr/>
        </p:nvGrpSpPr>
        <p:grpSpPr>
          <a:xfrm>
            <a:off x="10045398" y="187384"/>
            <a:ext cx="1682803" cy="413563"/>
            <a:chOff x="3275856" y="1242391"/>
            <a:chExt cx="1656184" cy="407020"/>
          </a:xfrm>
        </p:grpSpPr>
        <p:sp>
          <p:nvSpPr>
            <p:cNvPr id="19" name="Rounded Rectangle 7">
              <a:extLst>
                <a:ext uri="{FF2B5EF4-FFF2-40B4-BE49-F238E27FC236}">
                  <a16:creationId xmlns:a16="http://schemas.microsoft.com/office/drawing/2014/main" id="{223B111F-273B-44AB-A6BD-7A8729C971C6}"/>
                </a:ext>
              </a:extLst>
            </p:cNvPr>
            <p:cNvSpPr/>
            <p:nvPr/>
          </p:nvSpPr>
          <p:spPr>
            <a:xfrm>
              <a:off x="3275856" y="1242391"/>
              <a:ext cx="1656184" cy="407020"/>
            </a:xfrm>
            <a:prstGeom prst="roundRect">
              <a:avLst>
                <a:gd name="adj" fmla="val 50000"/>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20" name="Picture 2" descr="E:\002-KIMS BUSINESS\007-01-ALLPPT.com\011-ALLPPT-LOGO\allppt-logo-e.png">
              <a:extLst>
                <a:ext uri="{FF2B5EF4-FFF2-40B4-BE49-F238E27FC236}">
                  <a16:creationId xmlns:a16="http://schemas.microsoft.com/office/drawing/2014/main" id="{FDBC744C-3D89-4C9F-9E69-16620940E20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046"/>
                      </a14:imgEffect>
                      <a14:imgEffect>
                        <a14:saturation sat="175000"/>
                      </a14:imgEffect>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93AEA043-746F-4334-A00A-A4587B060237}"/>
              </a:ext>
            </a:extLst>
          </p:cNvPr>
          <p:cNvSpPr txBox="1"/>
          <p:nvPr/>
        </p:nvSpPr>
        <p:spPr>
          <a:xfrm>
            <a:off x="-106017" y="418217"/>
            <a:ext cx="7615181" cy="1477328"/>
          </a:xfrm>
          <a:prstGeom prst="rect">
            <a:avLst/>
          </a:prstGeom>
          <a:noFill/>
        </p:spPr>
        <p:txBody>
          <a:bodyPr wrap="square" rtlCol="0" anchor="ctr">
            <a:spAutoFit/>
          </a:bodyPr>
          <a:lstStyle/>
          <a:p>
            <a:pPr algn="ctr"/>
            <a:r>
              <a:rPr lang="en-US" altLang="ko-KR" sz="3000" dirty="0">
                <a:solidFill>
                  <a:schemeClr val="bg1"/>
                </a:solidFill>
                <a:latin typeface="+mj-lt"/>
                <a:cs typeface="Arial" pitchFamily="34" charset="0"/>
              </a:rPr>
              <a:t>Analisa </a:t>
            </a:r>
            <a:r>
              <a:rPr lang="en-US" altLang="ko-KR" sz="3000" dirty="0" err="1">
                <a:solidFill>
                  <a:schemeClr val="bg1"/>
                </a:solidFill>
                <a:latin typeface="+mj-lt"/>
                <a:cs typeface="Arial" pitchFamily="34" charset="0"/>
              </a:rPr>
              <a:t>Perbandingan</a:t>
            </a:r>
            <a:r>
              <a:rPr lang="en-US" altLang="ko-KR" sz="3000" dirty="0">
                <a:solidFill>
                  <a:schemeClr val="bg1"/>
                </a:solidFill>
                <a:latin typeface="+mj-lt"/>
                <a:cs typeface="Arial" pitchFamily="34" charset="0"/>
              </a:rPr>
              <a:t> Data </a:t>
            </a:r>
            <a:r>
              <a:rPr lang="en-US" altLang="ko-KR" sz="3000" dirty="0" err="1">
                <a:solidFill>
                  <a:schemeClr val="bg1"/>
                </a:solidFill>
                <a:latin typeface="+mj-lt"/>
                <a:cs typeface="Arial" pitchFamily="34" charset="0"/>
              </a:rPr>
              <a:t>Saham</a:t>
            </a:r>
            <a:r>
              <a:rPr lang="en-US" altLang="ko-KR" sz="3000" dirty="0">
                <a:solidFill>
                  <a:schemeClr val="bg1"/>
                </a:solidFill>
                <a:latin typeface="+mj-lt"/>
                <a:cs typeface="Arial" pitchFamily="34" charset="0"/>
              </a:rPr>
              <a:t> Toyota 1976-2019 dan Ford 1979-2019 </a:t>
            </a:r>
            <a:r>
              <a:rPr lang="en-US" altLang="ko-KR" sz="3000" dirty="0" err="1">
                <a:solidFill>
                  <a:schemeClr val="bg1"/>
                </a:solidFill>
                <a:latin typeface="+mj-lt"/>
                <a:cs typeface="Arial" pitchFamily="34" charset="0"/>
              </a:rPr>
              <a:t>Terhadap</a:t>
            </a:r>
            <a:r>
              <a:rPr lang="en-US" altLang="ko-KR" sz="3000" dirty="0">
                <a:solidFill>
                  <a:schemeClr val="bg1"/>
                </a:solidFill>
                <a:latin typeface="+mj-lt"/>
                <a:cs typeface="Arial" pitchFamily="34" charset="0"/>
              </a:rPr>
              <a:t> </a:t>
            </a:r>
            <a:r>
              <a:rPr lang="en-US" altLang="ko-KR" sz="3000" dirty="0" err="1">
                <a:solidFill>
                  <a:schemeClr val="bg1"/>
                </a:solidFill>
                <a:latin typeface="+mj-lt"/>
                <a:cs typeface="Arial" pitchFamily="34" charset="0"/>
              </a:rPr>
              <a:t>Indeks</a:t>
            </a:r>
            <a:r>
              <a:rPr lang="en-US" altLang="ko-KR" sz="3000" dirty="0">
                <a:solidFill>
                  <a:schemeClr val="bg1"/>
                </a:solidFill>
                <a:latin typeface="+mj-lt"/>
                <a:cs typeface="Arial" pitchFamily="34" charset="0"/>
              </a:rPr>
              <a:t> Pembangunan </a:t>
            </a:r>
            <a:r>
              <a:rPr lang="en-US" altLang="ko-KR" sz="3000" dirty="0" err="1">
                <a:solidFill>
                  <a:schemeClr val="bg1"/>
                </a:solidFill>
                <a:latin typeface="+mj-lt"/>
                <a:cs typeface="Arial" pitchFamily="34" charset="0"/>
              </a:rPr>
              <a:t>Manusia</a:t>
            </a:r>
            <a:r>
              <a:rPr lang="en-US" altLang="ko-KR" sz="3000" dirty="0">
                <a:solidFill>
                  <a:schemeClr val="bg1"/>
                </a:solidFill>
                <a:latin typeface="+mj-lt"/>
                <a:cs typeface="Arial" pitchFamily="34" charset="0"/>
              </a:rPr>
              <a:t> </a:t>
            </a:r>
            <a:endParaRPr lang="ko-KR" altLang="en-US" sz="30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8285192" y="4972211"/>
            <a:ext cx="5203213" cy="954300"/>
          </a:xfrm>
          <a:prstGeom prst="rect">
            <a:avLst/>
          </a:prstGeom>
          <a:noFill/>
        </p:spPr>
        <p:txBody>
          <a:bodyPr wrap="square" rtlCol="0" anchor="ctr">
            <a:spAutoFit/>
          </a:bodyPr>
          <a:lstStyle/>
          <a:p>
            <a:pPr algn="just"/>
            <a:r>
              <a:rPr lang="en-US" altLang="ko-KR" sz="1867" dirty="0">
                <a:solidFill>
                  <a:schemeClr val="bg1"/>
                </a:solidFill>
                <a:cs typeface="Arial" pitchFamily="34" charset="0"/>
              </a:rPr>
              <a:t>Fahri Alamsyah – 1706985943</a:t>
            </a:r>
          </a:p>
          <a:p>
            <a:pPr algn="just"/>
            <a:endParaRPr lang="en-US" altLang="ko-KR" sz="1867" dirty="0">
              <a:solidFill>
                <a:schemeClr val="bg1"/>
              </a:solidFill>
              <a:cs typeface="Arial" pitchFamily="34" charset="0"/>
            </a:endParaRPr>
          </a:p>
          <a:p>
            <a:pPr algn="just"/>
            <a:r>
              <a:rPr lang="en-US" altLang="ko-KR" sz="1867" dirty="0">
                <a:solidFill>
                  <a:schemeClr val="bg1"/>
                </a:solidFill>
                <a:cs typeface="Arial" pitchFamily="34" charset="0"/>
              </a:rPr>
              <a:t>Teknik </a:t>
            </a:r>
            <a:r>
              <a:rPr lang="en-US" altLang="ko-KR" sz="1867" dirty="0" err="1">
                <a:solidFill>
                  <a:schemeClr val="bg1"/>
                </a:solidFill>
                <a:cs typeface="Arial" pitchFamily="34" charset="0"/>
              </a:rPr>
              <a:t>Komputer</a:t>
            </a:r>
            <a:r>
              <a:rPr lang="en-US" altLang="ko-KR" sz="1867" dirty="0">
                <a:solidFill>
                  <a:schemeClr val="bg1"/>
                </a:solidFill>
                <a:cs typeface="Arial" pitchFamily="34" charset="0"/>
              </a:rPr>
              <a:t> 2017</a:t>
            </a:r>
          </a:p>
        </p:txBody>
      </p:sp>
      <p:pic>
        <p:nvPicPr>
          <p:cNvPr id="7" name="Gambar 6">
            <a:extLst>
              <a:ext uri="{FF2B5EF4-FFF2-40B4-BE49-F238E27FC236}">
                <a16:creationId xmlns:a16="http://schemas.microsoft.com/office/drawing/2014/main" id="{030BBAD1-697B-495E-BA10-8DC58A6A0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3216" y="515071"/>
            <a:ext cx="2529832" cy="1477328"/>
          </a:xfrm>
          <a:prstGeom prst="rect">
            <a:avLst/>
          </a:prstGeom>
        </p:spPr>
      </p:pic>
      <p:pic>
        <p:nvPicPr>
          <p:cNvPr id="9" name="Gambar 8" descr="Sebuah gambar berisi clipart&#10;&#10;Deskripsi dihasilkan secara otomatis">
            <a:extLst>
              <a:ext uri="{FF2B5EF4-FFF2-40B4-BE49-F238E27FC236}">
                <a16:creationId xmlns:a16="http://schemas.microsoft.com/office/drawing/2014/main" id="{8F630B76-5123-4516-B25B-2EF28100F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156" y="418217"/>
            <a:ext cx="2381284" cy="1730237"/>
          </a:xfrm>
          <a:prstGeom prst="rect">
            <a:avLst/>
          </a:prstGeom>
        </p:spPr>
      </p:pic>
      <p:sp>
        <p:nvSpPr>
          <p:cNvPr id="24" name="TextBox 20">
            <a:extLst>
              <a:ext uri="{FF2B5EF4-FFF2-40B4-BE49-F238E27FC236}">
                <a16:creationId xmlns:a16="http://schemas.microsoft.com/office/drawing/2014/main" id="{F11AE881-3009-4D99-864E-B9A0C53EEC00}"/>
              </a:ext>
            </a:extLst>
          </p:cNvPr>
          <p:cNvSpPr txBox="1"/>
          <p:nvPr/>
        </p:nvSpPr>
        <p:spPr>
          <a:xfrm>
            <a:off x="7141932" y="3136725"/>
            <a:ext cx="6567031" cy="1323439"/>
          </a:xfrm>
          <a:prstGeom prst="rect">
            <a:avLst/>
          </a:prstGeom>
          <a:noFill/>
        </p:spPr>
        <p:txBody>
          <a:bodyPr wrap="square" rtlCol="0" anchor="ctr">
            <a:spAutoFit/>
          </a:bodyPr>
          <a:lstStyle/>
          <a:p>
            <a:pPr algn="ctr"/>
            <a:r>
              <a:rPr lang="en-US" altLang="ko-KR" sz="2000" dirty="0" err="1">
                <a:solidFill>
                  <a:schemeClr val="bg1"/>
                </a:solidFill>
                <a:latin typeface="+mj-lt"/>
                <a:cs typeface="Arial" pitchFamily="34" charset="0"/>
              </a:rPr>
              <a:t>Metode</a:t>
            </a:r>
            <a:r>
              <a:rPr lang="en-US" altLang="ko-KR" sz="2000" dirty="0">
                <a:solidFill>
                  <a:schemeClr val="bg1"/>
                </a:solidFill>
                <a:latin typeface="+mj-lt"/>
                <a:cs typeface="Arial" pitchFamily="34" charset="0"/>
              </a:rPr>
              <a:t> : </a:t>
            </a:r>
          </a:p>
          <a:p>
            <a:pPr algn="ctr"/>
            <a:r>
              <a:rPr lang="en-US" altLang="ko-KR" sz="2000" dirty="0">
                <a:solidFill>
                  <a:schemeClr val="bg1"/>
                </a:solidFill>
                <a:latin typeface="+mj-lt"/>
                <a:cs typeface="Arial" pitchFamily="34" charset="0"/>
              </a:rPr>
              <a:t> Dasar </a:t>
            </a:r>
            <a:r>
              <a:rPr lang="en-US" altLang="ko-KR" sz="2000" dirty="0" err="1">
                <a:solidFill>
                  <a:schemeClr val="bg1"/>
                </a:solidFill>
                <a:latin typeface="+mj-lt"/>
                <a:cs typeface="Arial" pitchFamily="34" charset="0"/>
              </a:rPr>
              <a:t>Statistik</a:t>
            </a:r>
            <a:r>
              <a:rPr lang="en-US" altLang="ko-KR" sz="2000" dirty="0">
                <a:solidFill>
                  <a:schemeClr val="bg1"/>
                </a:solidFill>
                <a:latin typeface="+mj-lt"/>
                <a:cs typeface="Arial" pitchFamily="34" charset="0"/>
              </a:rPr>
              <a:t> </a:t>
            </a:r>
          </a:p>
          <a:p>
            <a:pPr algn="ctr"/>
            <a:r>
              <a:rPr lang="en-US" altLang="ko-KR" sz="2000" dirty="0">
                <a:solidFill>
                  <a:schemeClr val="bg1"/>
                </a:solidFill>
                <a:latin typeface="+mj-lt"/>
                <a:cs typeface="Arial" pitchFamily="34" charset="0"/>
              </a:rPr>
              <a:t>Bayes </a:t>
            </a:r>
            <a:r>
              <a:rPr lang="en-US" altLang="ko-KR" sz="2000" dirty="0" err="1">
                <a:solidFill>
                  <a:schemeClr val="bg1"/>
                </a:solidFill>
                <a:latin typeface="+mj-lt"/>
                <a:cs typeface="Arial" pitchFamily="34" charset="0"/>
              </a:rPr>
              <a:t>atau</a:t>
            </a:r>
            <a:r>
              <a:rPr lang="en-US" altLang="ko-KR" sz="2000" dirty="0">
                <a:solidFill>
                  <a:schemeClr val="bg1"/>
                </a:solidFill>
                <a:latin typeface="+mj-lt"/>
                <a:cs typeface="Arial" pitchFamily="34" charset="0"/>
              </a:rPr>
              <a:t> </a:t>
            </a:r>
            <a:r>
              <a:rPr lang="en-US" altLang="ko-KR" sz="2000" dirty="0" err="1">
                <a:solidFill>
                  <a:schemeClr val="bg1"/>
                </a:solidFill>
                <a:latin typeface="+mj-lt"/>
                <a:cs typeface="Arial" pitchFamily="34" charset="0"/>
              </a:rPr>
              <a:t>Distribusi</a:t>
            </a:r>
            <a:r>
              <a:rPr lang="en-US" altLang="ko-KR" sz="2000" dirty="0">
                <a:solidFill>
                  <a:schemeClr val="bg1"/>
                </a:solidFill>
                <a:latin typeface="+mj-lt"/>
                <a:cs typeface="Arial" pitchFamily="34" charset="0"/>
              </a:rPr>
              <a:t> Normal</a:t>
            </a:r>
          </a:p>
          <a:p>
            <a:pPr algn="ctr"/>
            <a:r>
              <a:rPr lang="en-US" altLang="ko-KR" sz="2000" dirty="0">
                <a:solidFill>
                  <a:schemeClr val="bg1"/>
                </a:solidFill>
                <a:latin typeface="+mj-lt"/>
                <a:cs typeface="Arial" pitchFamily="34" charset="0"/>
              </a:rPr>
              <a:t>Geometric Brownian Motion</a:t>
            </a:r>
            <a:endParaRPr lang="ko-KR" altLang="en-US" sz="2000" dirty="0">
              <a:solidFill>
                <a:schemeClr val="bg1"/>
              </a:solidFill>
              <a:latin typeface="+mj-lt"/>
              <a:cs typeface="Arial" pitchFamily="34" charset="0"/>
            </a:endParaRPr>
          </a:p>
        </p:txBody>
      </p:sp>
      <p:sp>
        <p:nvSpPr>
          <p:cNvPr id="2" name="Kotak Teks 1">
            <a:extLst>
              <a:ext uri="{FF2B5EF4-FFF2-40B4-BE49-F238E27FC236}">
                <a16:creationId xmlns:a16="http://schemas.microsoft.com/office/drawing/2014/main" id="{12D1D20D-4390-4C6F-85FC-8C9AF2C8702B}"/>
              </a:ext>
            </a:extLst>
          </p:cNvPr>
          <p:cNvSpPr txBox="1"/>
          <p:nvPr/>
        </p:nvSpPr>
        <p:spPr>
          <a:xfrm>
            <a:off x="-142" y="3954614"/>
            <a:ext cx="8069927" cy="646331"/>
          </a:xfrm>
          <a:prstGeom prst="rect">
            <a:avLst/>
          </a:prstGeom>
          <a:noFill/>
        </p:spPr>
        <p:txBody>
          <a:bodyPr wrap="square" rtlCol="0">
            <a:spAutoFit/>
          </a:bodyPr>
          <a:lstStyle/>
          <a:p>
            <a:r>
              <a:rPr lang="en-US" dirty="0">
                <a:solidFill>
                  <a:schemeClr val="bg1"/>
                </a:solidFill>
              </a:rPr>
              <a:t>Program </a:t>
            </a:r>
            <a:r>
              <a:rPr lang="en-US" dirty="0" err="1">
                <a:solidFill>
                  <a:schemeClr val="bg1"/>
                </a:solidFill>
              </a:rPr>
              <a:t>Menggunakan</a:t>
            </a:r>
            <a:r>
              <a:rPr lang="en-US" dirty="0">
                <a:solidFill>
                  <a:schemeClr val="bg1"/>
                </a:solidFill>
              </a:rPr>
              <a:t> Google </a:t>
            </a:r>
            <a:r>
              <a:rPr lang="en-US" dirty="0" err="1">
                <a:solidFill>
                  <a:schemeClr val="bg1"/>
                </a:solidFill>
              </a:rPr>
              <a:t>Collabs</a:t>
            </a:r>
            <a:r>
              <a:rPr lang="en-US" dirty="0">
                <a:solidFill>
                  <a:schemeClr val="bg1"/>
                </a:solidFill>
              </a:rPr>
              <a:t> </a:t>
            </a:r>
            <a:r>
              <a:rPr lang="en-US" dirty="0" err="1">
                <a:solidFill>
                  <a:schemeClr val="bg1"/>
                </a:solidFill>
              </a:rPr>
              <a:t>Harap</a:t>
            </a:r>
            <a:r>
              <a:rPr lang="en-US" dirty="0">
                <a:solidFill>
                  <a:schemeClr val="bg1"/>
                </a:solidFill>
              </a:rPr>
              <a:t> Download ZIP </a:t>
            </a:r>
            <a:r>
              <a:rPr lang="en-US" dirty="0" err="1">
                <a:solidFill>
                  <a:schemeClr val="bg1"/>
                </a:solidFill>
              </a:rPr>
              <a:t>Terlebih</a:t>
            </a:r>
            <a:r>
              <a:rPr lang="en-US" dirty="0">
                <a:solidFill>
                  <a:schemeClr val="bg1"/>
                </a:solidFill>
              </a:rPr>
              <a:t> </a:t>
            </a:r>
            <a:r>
              <a:rPr lang="en-US" dirty="0" err="1">
                <a:solidFill>
                  <a:schemeClr val="bg1"/>
                </a:solidFill>
              </a:rPr>
              <a:t>dahulu</a:t>
            </a:r>
            <a:r>
              <a:rPr lang="en-US" dirty="0">
                <a:solidFill>
                  <a:schemeClr val="bg1"/>
                </a:solidFill>
              </a:rPr>
              <a:t> di </a:t>
            </a:r>
            <a:r>
              <a:rPr lang="en-US" dirty="0" err="1">
                <a:solidFill>
                  <a:schemeClr val="bg1"/>
                </a:solidFill>
              </a:rPr>
              <a:t>gifthub</a:t>
            </a:r>
            <a:r>
              <a:rPr lang="en-US" dirty="0">
                <a:solidFill>
                  <a:schemeClr val="bg1"/>
                </a:solidFill>
              </a:rPr>
              <a:t> dan </a:t>
            </a:r>
            <a:r>
              <a:rPr lang="en-US" dirty="0" err="1">
                <a:solidFill>
                  <a:schemeClr val="bg1"/>
                </a:solidFill>
              </a:rPr>
              <a:t>untuk</a:t>
            </a:r>
            <a:r>
              <a:rPr lang="en-US" dirty="0">
                <a:solidFill>
                  <a:schemeClr val="bg1"/>
                </a:solidFill>
              </a:rPr>
              <a:t> </a:t>
            </a:r>
            <a:r>
              <a:rPr lang="en-US" dirty="0" err="1">
                <a:solidFill>
                  <a:schemeClr val="bg1"/>
                </a:solidFill>
              </a:rPr>
              <a:t>melihat</a:t>
            </a:r>
            <a:r>
              <a:rPr lang="en-US" dirty="0">
                <a:solidFill>
                  <a:schemeClr val="bg1"/>
                </a:solidFill>
              </a:rPr>
              <a:t> </a:t>
            </a:r>
            <a:r>
              <a:rPr lang="en-US" dirty="0" err="1">
                <a:solidFill>
                  <a:schemeClr val="bg1"/>
                </a:solidFill>
              </a:rPr>
              <a:t>laporan</a:t>
            </a:r>
            <a:r>
              <a:rPr lang="en-US" dirty="0">
                <a:solidFill>
                  <a:schemeClr val="bg1"/>
                </a:solidFill>
              </a:rPr>
              <a:t> </a:t>
            </a:r>
            <a:r>
              <a:rPr lang="en-US" dirty="0" err="1">
                <a:solidFill>
                  <a:schemeClr val="bg1"/>
                </a:solidFill>
              </a:rPr>
              <a:t>simulasi</a:t>
            </a:r>
            <a:r>
              <a:rPr lang="en-US" dirty="0">
                <a:solidFill>
                  <a:schemeClr val="bg1"/>
                </a:solidFill>
              </a:rPr>
              <a:t> juga </a:t>
            </a:r>
            <a:r>
              <a:rPr lang="en-US" dirty="0" err="1">
                <a:solidFill>
                  <a:schemeClr val="bg1"/>
                </a:solidFill>
              </a:rPr>
              <a:t>ada</a:t>
            </a:r>
            <a:r>
              <a:rPr lang="en-US" dirty="0">
                <a:solidFill>
                  <a:schemeClr val="bg1"/>
                </a:solidFill>
              </a:rPr>
              <a:t> di </a:t>
            </a:r>
            <a:r>
              <a:rPr lang="en-US" dirty="0" err="1">
                <a:solidFill>
                  <a:schemeClr val="bg1"/>
                </a:solidFill>
              </a:rPr>
              <a:t>github</a:t>
            </a:r>
            <a:r>
              <a:rPr lang="en-US" dirty="0">
                <a:solidFill>
                  <a:schemeClr val="bg1"/>
                </a:solidFill>
              </a:rPr>
              <a:t> </a:t>
            </a:r>
            <a:r>
              <a:rPr lang="en-US" dirty="0" err="1">
                <a:solidFill>
                  <a:schemeClr val="bg1"/>
                </a:solidFill>
              </a:rPr>
              <a:t>Faerrens</a:t>
            </a:r>
            <a:endParaRPr lang="en-US" dirty="0">
              <a:solidFill>
                <a:schemeClr val="bg1"/>
              </a:solidFill>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Toyota </a:t>
            </a:r>
            <a:r>
              <a:rPr lang="en-US" sz="3000" dirty="0" err="1"/>
              <a:t>Tahun</a:t>
            </a:r>
            <a:r>
              <a:rPr lang="en-US" sz="3000" dirty="0"/>
              <a:t> 1993 </a:t>
            </a:r>
          </a:p>
        </p:txBody>
      </p:sp>
      <p:pic>
        <p:nvPicPr>
          <p:cNvPr id="6" name="Gambar 5">
            <a:extLst>
              <a:ext uri="{FF2B5EF4-FFF2-40B4-BE49-F238E27FC236}">
                <a16:creationId xmlns:a16="http://schemas.microsoft.com/office/drawing/2014/main" id="{E1DBE05B-1B17-4EAF-B18F-703167F7ADC7}"/>
              </a:ext>
            </a:extLst>
          </p:cNvPr>
          <p:cNvPicPr>
            <a:picLocks noChangeAspect="1"/>
          </p:cNvPicPr>
          <p:nvPr/>
        </p:nvPicPr>
        <p:blipFill>
          <a:blip r:embed="rId2"/>
          <a:stretch>
            <a:fillRect/>
          </a:stretch>
        </p:blipFill>
        <p:spPr>
          <a:xfrm>
            <a:off x="428671" y="792039"/>
            <a:ext cx="10968199" cy="4028217"/>
          </a:xfrm>
          <a:prstGeom prst="rect">
            <a:avLst/>
          </a:prstGeom>
        </p:spPr>
      </p:pic>
      <p:cxnSp>
        <p:nvCxnSpPr>
          <p:cNvPr id="8" name="Konektor Panah Lurus 7">
            <a:extLst>
              <a:ext uri="{FF2B5EF4-FFF2-40B4-BE49-F238E27FC236}">
                <a16:creationId xmlns:a16="http://schemas.microsoft.com/office/drawing/2014/main" id="{A15EFD68-B038-40D6-9F08-D0CD8D9B1A3F}"/>
              </a:ext>
            </a:extLst>
          </p:cNvPr>
          <p:cNvCxnSpPr>
            <a:cxnSpLocks/>
          </p:cNvCxnSpPr>
          <p:nvPr/>
        </p:nvCxnSpPr>
        <p:spPr>
          <a:xfrm flipH="1" flipV="1">
            <a:off x="2133600" y="1828800"/>
            <a:ext cx="145774" cy="1126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Persegi Panjang 16">
            <a:extLst>
              <a:ext uri="{FF2B5EF4-FFF2-40B4-BE49-F238E27FC236}">
                <a16:creationId xmlns:a16="http://schemas.microsoft.com/office/drawing/2014/main" id="{071969A4-787B-4E29-AD55-14A3F450E0F9}"/>
              </a:ext>
            </a:extLst>
          </p:cNvPr>
          <p:cNvSpPr/>
          <p:nvPr/>
        </p:nvSpPr>
        <p:spPr>
          <a:xfrm>
            <a:off x="1815548" y="3087757"/>
            <a:ext cx="940904" cy="341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IPM 1993</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algn="just"/>
            <a:r>
              <a:rPr lang="en-US" dirty="0" err="1">
                <a:solidFill>
                  <a:schemeClr val="bg1"/>
                </a:solidFill>
              </a:rPr>
              <a:t>Terbukti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berdasarkan</a:t>
            </a:r>
            <a:r>
              <a:rPr lang="en-US" dirty="0">
                <a:solidFill>
                  <a:schemeClr val="bg1"/>
                </a:solidFill>
              </a:rPr>
              <a:t> IPM </a:t>
            </a:r>
            <a:r>
              <a:rPr lang="en-US" dirty="0" err="1">
                <a:solidFill>
                  <a:schemeClr val="bg1"/>
                </a:solidFill>
              </a:rPr>
              <a:t>Tahun</a:t>
            </a:r>
            <a:r>
              <a:rPr lang="en-US" dirty="0">
                <a:solidFill>
                  <a:schemeClr val="bg1"/>
                </a:solidFill>
              </a:rPr>
              <a:t> 1993 </a:t>
            </a:r>
            <a:r>
              <a:rPr lang="en-US" dirty="0" err="1">
                <a:solidFill>
                  <a:schemeClr val="bg1"/>
                </a:solidFill>
              </a:rPr>
              <a:t>bernilai</a:t>
            </a:r>
            <a:r>
              <a:rPr lang="en-US" dirty="0">
                <a:solidFill>
                  <a:schemeClr val="bg1"/>
                </a:solidFill>
              </a:rPr>
              <a:t> 0.80 % </a:t>
            </a:r>
            <a:r>
              <a:rPr lang="en-US" dirty="0" err="1">
                <a:solidFill>
                  <a:schemeClr val="bg1"/>
                </a:solidFill>
              </a:rPr>
              <a:t>sesuai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analisis</a:t>
            </a:r>
            <a:r>
              <a:rPr lang="en-US" dirty="0">
                <a:solidFill>
                  <a:schemeClr val="bg1"/>
                </a:solidFill>
              </a:rPr>
              <a:t> BPS yang </a:t>
            </a:r>
            <a:r>
              <a:rPr lang="en-US" dirty="0" err="1">
                <a:solidFill>
                  <a:schemeClr val="bg1"/>
                </a:solidFill>
              </a:rPr>
              <a:t>dalam</a:t>
            </a:r>
            <a:r>
              <a:rPr lang="en-US" dirty="0">
                <a:solidFill>
                  <a:schemeClr val="bg1"/>
                </a:solidFill>
              </a:rPr>
              <a:t> </a:t>
            </a:r>
            <a:r>
              <a:rPr lang="en-US" dirty="0" err="1">
                <a:solidFill>
                  <a:schemeClr val="bg1"/>
                </a:solidFill>
              </a:rPr>
              <a:t>satu</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biasanya</a:t>
            </a:r>
            <a:r>
              <a:rPr lang="en-US" dirty="0">
                <a:solidFill>
                  <a:schemeClr val="bg1"/>
                </a:solidFill>
              </a:rPr>
              <a:t> IPM naik </a:t>
            </a:r>
            <a:r>
              <a:rPr lang="en-US" dirty="0" err="1">
                <a:solidFill>
                  <a:schemeClr val="bg1"/>
                </a:solidFill>
              </a:rPr>
              <a:t>sekitar</a:t>
            </a:r>
            <a:r>
              <a:rPr lang="en-US" dirty="0">
                <a:solidFill>
                  <a:schemeClr val="bg1"/>
                </a:solidFill>
              </a:rPr>
              <a:t> 0.89. </a:t>
            </a:r>
            <a:r>
              <a:rPr lang="en-US" dirty="0" err="1">
                <a:solidFill>
                  <a:schemeClr val="bg1"/>
                </a:solidFill>
              </a:rPr>
              <a:t>Kaitannya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yang </a:t>
            </a:r>
            <a:r>
              <a:rPr lang="en-US" dirty="0" err="1">
                <a:solidFill>
                  <a:schemeClr val="bg1"/>
                </a:solidFill>
              </a:rPr>
              <a:t>ada</a:t>
            </a:r>
            <a:r>
              <a:rPr lang="en-US" dirty="0">
                <a:solidFill>
                  <a:schemeClr val="bg1"/>
                </a:solidFill>
              </a:rPr>
              <a:t> </a:t>
            </a:r>
            <a:r>
              <a:rPr lang="en-US" dirty="0" err="1">
                <a:solidFill>
                  <a:schemeClr val="bg1"/>
                </a:solidFill>
              </a:rPr>
              <a:t>meningkat</a:t>
            </a:r>
            <a:r>
              <a:rPr lang="en-US" dirty="0">
                <a:solidFill>
                  <a:schemeClr val="bg1"/>
                </a:solidFill>
              </a:rPr>
              <a:t> dan design </a:t>
            </a:r>
            <a:r>
              <a:rPr lang="en-US" dirty="0" err="1">
                <a:solidFill>
                  <a:schemeClr val="bg1"/>
                </a:solidFill>
              </a:rPr>
              <a:t>mobil</a:t>
            </a:r>
            <a:r>
              <a:rPr lang="en-US" dirty="0">
                <a:solidFill>
                  <a:schemeClr val="bg1"/>
                </a:solidFill>
              </a:rPr>
              <a:t> pada </a:t>
            </a:r>
            <a:r>
              <a:rPr lang="en-US" dirty="0" err="1">
                <a:solidFill>
                  <a:schemeClr val="bg1"/>
                </a:solidFill>
              </a:rPr>
              <a:t>tahun</a:t>
            </a:r>
            <a:r>
              <a:rPr lang="en-US" dirty="0">
                <a:solidFill>
                  <a:schemeClr val="bg1"/>
                </a:solidFill>
              </a:rPr>
              <a:t> 1993 </a:t>
            </a:r>
            <a:r>
              <a:rPr lang="en-US" dirty="0" err="1">
                <a:solidFill>
                  <a:schemeClr val="bg1"/>
                </a:solidFill>
              </a:rPr>
              <a:t>lebih</a:t>
            </a:r>
            <a:r>
              <a:rPr lang="en-US" dirty="0">
                <a:solidFill>
                  <a:schemeClr val="bg1"/>
                </a:solidFill>
              </a:rPr>
              <a:t> </a:t>
            </a:r>
            <a:r>
              <a:rPr lang="en-US" dirty="0" err="1">
                <a:solidFill>
                  <a:schemeClr val="bg1"/>
                </a:solidFill>
              </a:rPr>
              <a:t>kepada</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muda</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saham</a:t>
            </a:r>
            <a:r>
              <a:rPr lang="en-US" dirty="0">
                <a:solidFill>
                  <a:schemeClr val="bg1"/>
                </a:solidFill>
              </a:rPr>
              <a:t> Toyota naik </a:t>
            </a:r>
            <a:r>
              <a:rPr lang="en-US" dirty="0" err="1">
                <a:solidFill>
                  <a:schemeClr val="bg1"/>
                </a:solidFill>
              </a:rPr>
              <a:t>secara</a:t>
            </a:r>
            <a:r>
              <a:rPr lang="en-US" dirty="0">
                <a:solidFill>
                  <a:schemeClr val="bg1"/>
                </a:solidFill>
              </a:rPr>
              <a:t> </a:t>
            </a:r>
            <a:r>
              <a:rPr lang="en-US" dirty="0" err="1">
                <a:solidFill>
                  <a:schemeClr val="bg1"/>
                </a:solidFill>
              </a:rPr>
              <a:t>signifikan</a:t>
            </a:r>
            <a:r>
              <a:rPr lang="en-US" dirty="0">
                <a:solidFill>
                  <a:schemeClr val="bg1"/>
                </a:solidFill>
              </a:rPr>
              <a:t> pada </a:t>
            </a:r>
            <a:r>
              <a:rPr lang="en-US" dirty="0" err="1">
                <a:solidFill>
                  <a:schemeClr val="bg1"/>
                </a:solidFill>
              </a:rPr>
              <a:t>tahun</a:t>
            </a:r>
            <a:r>
              <a:rPr lang="en-US" dirty="0">
                <a:solidFill>
                  <a:schemeClr val="bg1"/>
                </a:solidFill>
              </a:rPr>
              <a:t> </a:t>
            </a:r>
            <a:r>
              <a:rPr lang="en-US" dirty="0" err="1">
                <a:solidFill>
                  <a:schemeClr val="bg1"/>
                </a:solidFill>
              </a:rPr>
              <a:t>tersebut</a:t>
            </a:r>
            <a:r>
              <a:rPr lang="en-US" dirty="0">
                <a:solidFill>
                  <a:schemeClr val="bg1"/>
                </a:solidFill>
              </a:rPr>
              <a:t> </a:t>
            </a:r>
            <a:r>
              <a:rPr lang="en-US" dirty="0" err="1">
                <a:solidFill>
                  <a:schemeClr val="bg1"/>
                </a:solidFill>
              </a:rPr>
              <a:t>walaupun</a:t>
            </a:r>
            <a:r>
              <a:rPr lang="en-US" dirty="0">
                <a:solidFill>
                  <a:schemeClr val="bg1"/>
                </a:solidFill>
              </a:rPr>
              <a:t> </a:t>
            </a:r>
            <a:r>
              <a:rPr lang="en-US" dirty="0" err="1">
                <a:solidFill>
                  <a:schemeClr val="bg1"/>
                </a:solidFill>
              </a:rPr>
              <a:t>terjadi</a:t>
            </a:r>
            <a:r>
              <a:rPr lang="en-US" dirty="0">
                <a:solidFill>
                  <a:schemeClr val="bg1"/>
                </a:solidFill>
              </a:rPr>
              <a:t> </a:t>
            </a:r>
            <a:r>
              <a:rPr lang="en-US" dirty="0" err="1">
                <a:solidFill>
                  <a:schemeClr val="bg1"/>
                </a:solidFill>
              </a:rPr>
              <a:t>krisis</a:t>
            </a:r>
            <a:r>
              <a:rPr lang="en-US" dirty="0">
                <a:solidFill>
                  <a:schemeClr val="bg1"/>
                </a:solidFill>
              </a:rPr>
              <a:t> ASEAN </a:t>
            </a:r>
            <a:r>
              <a:rPr lang="en-US" dirty="0" err="1">
                <a:solidFill>
                  <a:schemeClr val="bg1"/>
                </a:solidFill>
              </a:rPr>
              <a:t>namun</a:t>
            </a:r>
            <a:r>
              <a:rPr lang="en-US" dirty="0">
                <a:solidFill>
                  <a:schemeClr val="bg1"/>
                </a:solidFill>
              </a:rPr>
              <a:t> </a:t>
            </a:r>
            <a:r>
              <a:rPr lang="en-US" dirty="0" err="1">
                <a:solidFill>
                  <a:schemeClr val="bg1"/>
                </a:solidFill>
              </a:rPr>
              <a:t>itu</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terlalu</a:t>
            </a:r>
            <a:r>
              <a:rPr lang="en-US" dirty="0">
                <a:solidFill>
                  <a:schemeClr val="bg1"/>
                </a:solidFill>
              </a:rPr>
              <a:t> </a:t>
            </a:r>
            <a:r>
              <a:rPr lang="en-US" dirty="0" err="1">
                <a:solidFill>
                  <a:schemeClr val="bg1"/>
                </a:solidFill>
              </a:rPr>
              <a:t>berpengaruh</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industri</a:t>
            </a:r>
            <a:r>
              <a:rPr lang="en-US" dirty="0">
                <a:solidFill>
                  <a:schemeClr val="bg1"/>
                </a:solidFill>
              </a:rPr>
              <a:t> </a:t>
            </a:r>
            <a:r>
              <a:rPr lang="en-US" dirty="0" err="1">
                <a:solidFill>
                  <a:schemeClr val="bg1"/>
                </a:solidFill>
              </a:rPr>
              <a:t>otomotif</a:t>
            </a:r>
            <a:r>
              <a:rPr lang="en-US" dirty="0">
                <a:solidFill>
                  <a:schemeClr val="bg1"/>
                </a:solidFill>
              </a:rPr>
              <a:t> </a:t>
            </a:r>
            <a:r>
              <a:rPr lang="en-US" dirty="0" err="1">
                <a:solidFill>
                  <a:schemeClr val="bg1"/>
                </a:solidFill>
              </a:rPr>
              <a:t>dikarenakan</a:t>
            </a:r>
            <a:r>
              <a:rPr lang="en-US" dirty="0">
                <a:solidFill>
                  <a:schemeClr val="bg1"/>
                </a:solidFill>
              </a:rPr>
              <a:t> Toyota </a:t>
            </a:r>
            <a:r>
              <a:rPr lang="en-US" dirty="0" err="1">
                <a:solidFill>
                  <a:schemeClr val="bg1"/>
                </a:solidFill>
              </a:rPr>
              <a:t>berinovasi</a:t>
            </a:r>
            <a:r>
              <a:rPr lang="en-US" dirty="0">
                <a:solidFill>
                  <a:schemeClr val="bg1"/>
                </a:solidFill>
              </a:rPr>
              <a:t> </a:t>
            </a:r>
            <a:r>
              <a:rPr lang="en-US" dirty="0" err="1">
                <a:solidFill>
                  <a:schemeClr val="bg1"/>
                </a:solidFill>
              </a:rPr>
              <a:t>mengeluarkan</a:t>
            </a:r>
            <a:r>
              <a:rPr lang="en-US" dirty="0">
                <a:solidFill>
                  <a:schemeClr val="bg1"/>
                </a:solidFill>
              </a:rPr>
              <a:t> </a:t>
            </a:r>
            <a:r>
              <a:rPr lang="en-US" dirty="0" err="1">
                <a:solidFill>
                  <a:schemeClr val="bg1"/>
                </a:solidFill>
              </a:rPr>
              <a:t>produk</a:t>
            </a:r>
            <a:r>
              <a:rPr lang="en-US" dirty="0">
                <a:solidFill>
                  <a:schemeClr val="bg1"/>
                </a:solidFill>
              </a:rPr>
              <a:t> </a:t>
            </a:r>
            <a:r>
              <a:rPr lang="en-US" dirty="0" err="1">
                <a:solidFill>
                  <a:schemeClr val="bg1"/>
                </a:solidFill>
              </a:rPr>
              <a:t>terbaru</a:t>
            </a:r>
            <a:r>
              <a:rPr lang="en-US" dirty="0">
                <a:solidFill>
                  <a:schemeClr val="bg1"/>
                </a:solidFill>
              </a:rPr>
              <a:t> dan </a:t>
            </a:r>
            <a:r>
              <a:rPr lang="en-US" dirty="0" err="1">
                <a:solidFill>
                  <a:schemeClr val="bg1"/>
                </a:solidFill>
              </a:rPr>
              <a:t>masih</a:t>
            </a:r>
            <a:r>
              <a:rPr lang="en-US" dirty="0">
                <a:solidFill>
                  <a:schemeClr val="bg1"/>
                </a:solidFill>
              </a:rPr>
              <a:t> </a:t>
            </a:r>
            <a:r>
              <a:rPr lang="en-US" dirty="0" err="1">
                <a:solidFill>
                  <a:schemeClr val="bg1"/>
                </a:solidFill>
              </a:rPr>
              <a:t>dibutuhkan</a:t>
            </a:r>
            <a:r>
              <a:rPr lang="en-US" dirty="0">
                <a:solidFill>
                  <a:schemeClr val="bg1"/>
                </a:solidFill>
              </a:rPr>
              <a:t> oleh </a:t>
            </a:r>
            <a:r>
              <a:rPr lang="en-US" dirty="0" err="1">
                <a:solidFill>
                  <a:schemeClr val="bg1"/>
                </a:solidFill>
              </a:rPr>
              <a:t>masyarakat</a:t>
            </a:r>
            <a:r>
              <a:rPr lang="en-US" dirty="0">
                <a:solidFill>
                  <a:schemeClr val="bg1"/>
                </a:solidFill>
              </a:rPr>
              <a:t> Indonesia </a:t>
            </a:r>
            <a:r>
              <a:rPr lang="en-US" dirty="0" err="1">
                <a:solidFill>
                  <a:schemeClr val="bg1"/>
                </a:solidFill>
              </a:rPr>
              <a:t>maupun</a:t>
            </a:r>
            <a:r>
              <a:rPr lang="en-US" dirty="0">
                <a:solidFill>
                  <a:schemeClr val="bg1"/>
                </a:solidFill>
              </a:rPr>
              <a:t> dunia. </a:t>
            </a:r>
          </a:p>
        </p:txBody>
      </p:sp>
    </p:spTree>
    <p:extLst>
      <p:ext uri="{BB962C8B-B14F-4D97-AF65-F5344CB8AC3E}">
        <p14:creationId xmlns:p14="http://schemas.microsoft.com/office/powerpoint/2010/main" val="1626256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Kelima</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25B12B7A-372F-4CE4-992B-5017540BB490}"/>
              </a:ext>
            </a:extLst>
          </p:cNvPr>
          <p:cNvPicPr>
            <a:picLocks noChangeAspect="1"/>
          </p:cNvPicPr>
          <p:nvPr/>
        </p:nvPicPr>
        <p:blipFill>
          <a:blip r:embed="rId2"/>
          <a:stretch>
            <a:fillRect/>
          </a:stretch>
        </p:blipFill>
        <p:spPr>
          <a:xfrm>
            <a:off x="168316" y="599117"/>
            <a:ext cx="11855368" cy="6036742"/>
          </a:xfrm>
          <a:prstGeom prst="rect">
            <a:avLst/>
          </a:prstGeom>
        </p:spPr>
      </p:pic>
      <p:cxnSp>
        <p:nvCxnSpPr>
          <p:cNvPr id="10" name="Konektor Panah Lurus 9">
            <a:extLst>
              <a:ext uri="{FF2B5EF4-FFF2-40B4-BE49-F238E27FC236}">
                <a16:creationId xmlns:a16="http://schemas.microsoft.com/office/drawing/2014/main" id="{B692B4D7-CAA9-413D-90C9-539036F1DF39}"/>
              </a:ext>
            </a:extLst>
          </p:cNvPr>
          <p:cNvCxnSpPr>
            <a:cxnSpLocks/>
          </p:cNvCxnSpPr>
          <p:nvPr/>
        </p:nvCxnSpPr>
        <p:spPr>
          <a:xfrm>
            <a:off x="6609670" y="1965278"/>
            <a:ext cx="2852382" cy="504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Persegi Panjang 10">
            <a:extLst>
              <a:ext uri="{FF2B5EF4-FFF2-40B4-BE49-F238E27FC236}">
                <a16:creationId xmlns:a16="http://schemas.microsoft.com/office/drawing/2014/main" id="{5EE2C394-46F0-4896-B28E-DC23570D34F9}"/>
              </a:ext>
            </a:extLst>
          </p:cNvPr>
          <p:cNvSpPr/>
          <p:nvPr/>
        </p:nvSpPr>
        <p:spPr>
          <a:xfrm>
            <a:off x="5010607" y="1378424"/>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spTree>
    <p:extLst>
      <p:ext uri="{BB962C8B-B14F-4D97-AF65-F5344CB8AC3E}">
        <p14:creationId xmlns:p14="http://schemas.microsoft.com/office/powerpoint/2010/main" val="725502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650368" y="102283"/>
            <a:ext cx="11573197" cy="252654"/>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2000 </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145800" y="481264"/>
            <a:ext cx="11710319" cy="4524315"/>
          </a:xfrm>
          <a:prstGeom prst="rect">
            <a:avLst/>
          </a:prstGeom>
          <a:noFill/>
        </p:spPr>
        <p:txBody>
          <a:bodyPr wrap="square" rtlCol="0">
            <a:spAutoFit/>
          </a:bodyPr>
          <a:lstStyle/>
          <a:p>
            <a:pPr algn="just"/>
            <a:r>
              <a:rPr lang="en-US" dirty="0" err="1">
                <a:solidFill>
                  <a:schemeClr val="bg1"/>
                </a:solidFill>
              </a:rPr>
              <a:t>Tahun</a:t>
            </a:r>
            <a:r>
              <a:rPr lang="en-US" dirty="0">
                <a:solidFill>
                  <a:schemeClr val="bg1"/>
                </a:solidFill>
              </a:rPr>
              <a:t> 1999 Toyota </a:t>
            </a:r>
            <a:r>
              <a:rPr lang="en-US" dirty="0" err="1">
                <a:solidFill>
                  <a:schemeClr val="bg1"/>
                </a:solidFill>
              </a:rPr>
              <a:t>mengakuisisi</a:t>
            </a:r>
            <a:r>
              <a:rPr lang="en-US" dirty="0">
                <a:solidFill>
                  <a:schemeClr val="bg1"/>
                </a:solidFill>
              </a:rPr>
              <a:t> 51,19% </a:t>
            </a:r>
            <a:r>
              <a:rPr lang="en-US" dirty="0" err="1">
                <a:solidFill>
                  <a:schemeClr val="bg1"/>
                </a:solidFill>
              </a:rPr>
              <a:t>dari</a:t>
            </a:r>
            <a:r>
              <a:rPr lang="en-US" dirty="0">
                <a:solidFill>
                  <a:schemeClr val="bg1"/>
                </a:solidFill>
              </a:rPr>
              <a:t> 34,5 % </a:t>
            </a:r>
            <a:r>
              <a:rPr lang="en-US" dirty="0" err="1">
                <a:solidFill>
                  <a:schemeClr val="bg1"/>
                </a:solidFill>
              </a:rPr>
              <a:t>saham</a:t>
            </a:r>
            <a:r>
              <a:rPr lang="en-US" dirty="0">
                <a:solidFill>
                  <a:schemeClr val="bg1"/>
                </a:solidFill>
              </a:rPr>
              <a:t> Daihatsu. Daihatsu </a:t>
            </a:r>
            <a:r>
              <a:rPr lang="en-US" dirty="0" err="1">
                <a:solidFill>
                  <a:schemeClr val="bg1"/>
                </a:solidFill>
              </a:rPr>
              <a:t>menjadi</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perusahaan</a:t>
            </a:r>
            <a:r>
              <a:rPr lang="en-US" dirty="0">
                <a:solidFill>
                  <a:schemeClr val="bg1"/>
                </a:solidFill>
              </a:rPr>
              <a:t> Toyota dan </a:t>
            </a:r>
            <a:r>
              <a:rPr lang="en-US" dirty="0" err="1">
                <a:solidFill>
                  <a:schemeClr val="bg1"/>
                </a:solidFill>
              </a:rPr>
              <a:t>terbukti</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meningkatkan</a:t>
            </a:r>
            <a:r>
              <a:rPr lang="en-US" dirty="0">
                <a:solidFill>
                  <a:schemeClr val="bg1"/>
                </a:solidFill>
              </a:rPr>
              <a:t> </a:t>
            </a:r>
            <a:r>
              <a:rPr lang="en-US" dirty="0" err="1">
                <a:solidFill>
                  <a:schemeClr val="bg1"/>
                </a:solidFill>
              </a:rPr>
              <a:t>sahamnya</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lewat</a:t>
            </a:r>
            <a:r>
              <a:rPr lang="en-US" dirty="0">
                <a:solidFill>
                  <a:schemeClr val="bg1"/>
                </a:solidFill>
              </a:rPr>
              <a:t> </a:t>
            </a:r>
            <a:r>
              <a:rPr lang="en-US" dirty="0" err="1">
                <a:solidFill>
                  <a:schemeClr val="bg1"/>
                </a:solidFill>
              </a:rPr>
              <a:t>kerjasama</a:t>
            </a:r>
            <a:r>
              <a:rPr lang="en-US" dirty="0">
                <a:solidFill>
                  <a:schemeClr val="bg1"/>
                </a:solidFill>
              </a:rPr>
              <a:t> </a:t>
            </a:r>
            <a:r>
              <a:rPr lang="en-US" dirty="0" err="1">
                <a:solidFill>
                  <a:schemeClr val="bg1"/>
                </a:solidFill>
              </a:rPr>
              <a:t>ini</a:t>
            </a:r>
            <a:r>
              <a:rPr lang="en-US" dirty="0">
                <a:solidFill>
                  <a:schemeClr val="bg1"/>
                </a:solidFill>
              </a:rPr>
              <a:t> dan </a:t>
            </a:r>
            <a:r>
              <a:rPr lang="en-US" dirty="0" err="1">
                <a:solidFill>
                  <a:schemeClr val="bg1"/>
                </a:solidFill>
              </a:rPr>
              <a:t>memprediksi</a:t>
            </a:r>
            <a:r>
              <a:rPr lang="en-US" dirty="0">
                <a:solidFill>
                  <a:schemeClr val="bg1"/>
                </a:solidFill>
              </a:rPr>
              <a:t> dunia </a:t>
            </a:r>
            <a:r>
              <a:rPr lang="en-US" dirty="0" err="1">
                <a:solidFill>
                  <a:schemeClr val="bg1"/>
                </a:solidFill>
              </a:rPr>
              <a:t>otomotif</a:t>
            </a:r>
            <a:r>
              <a:rPr lang="en-US" dirty="0">
                <a:solidFill>
                  <a:schemeClr val="bg1"/>
                </a:solidFill>
              </a:rPr>
              <a:t> </a:t>
            </a:r>
            <a:r>
              <a:rPr lang="en-US" dirty="0" err="1">
                <a:solidFill>
                  <a:schemeClr val="bg1"/>
                </a:solidFill>
              </a:rPr>
              <a:t>masih</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berpengaruh</a:t>
            </a:r>
            <a:r>
              <a:rPr lang="en-US" dirty="0">
                <a:solidFill>
                  <a:schemeClr val="bg1"/>
                </a:solidFill>
              </a:rPr>
              <a:t> pada </a:t>
            </a:r>
            <a:r>
              <a:rPr lang="en-US" dirty="0" err="1">
                <a:solidFill>
                  <a:schemeClr val="bg1"/>
                </a:solidFill>
              </a:rPr>
              <a:t>minyak</a:t>
            </a:r>
            <a:r>
              <a:rPr lang="en-US" dirty="0">
                <a:solidFill>
                  <a:schemeClr val="bg1"/>
                </a:solidFill>
              </a:rPr>
              <a:t> </a:t>
            </a:r>
            <a:r>
              <a:rPr lang="en-US" dirty="0" err="1">
                <a:solidFill>
                  <a:schemeClr val="bg1"/>
                </a:solidFill>
              </a:rPr>
              <a:t>mentah</a:t>
            </a:r>
            <a:r>
              <a:rPr lang="en-US" dirty="0">
                <a:solidFill>
                  <a:schemeClr val="bg1"/>
                </a:solidFill>
              </a:rPr>
              <a:t> </a:t>
            </a:r>
            <a:r>
              <a:rPr lang="en-US" dirty="0" err="1">
                <a:solidFill>
                  <a:schemeClr val="bg1"/>
                </a:solidFill>
              </a:rPr>
              <a:t>sebagai</a:t>
            </a:r>
            <a:r>
              <a:rPr lang="en-US" dirty="0">
                <a:solidFill>
                  <a:schemeClr val="bg1"/>
                </a:solidFill>
              </a:rPr>
              <a:t> </a:t>
            </a:r>
            <a:r>
              <a:rPr lang="en-US" dirty="0" err="1">
                <a:solidFill>
                  <a:schemeClr val="bg1"/>
                </a:solidFill>
              </a:rPr>
              <a:t>bahan</a:t>
            </a:r>
            <a:r>
              <a:rPr lang="en-US" dirty="0">
                <a:solidFill>
                  <a:schemeClr val="bg1"/>
                </a:solidFill>
              </a:rPr>
              <a:t> </a:t>
            </a:r>
            <a:r>
              <a:rPr lang="en-US" dirty="0" err="1">
                <a:solidFill>
                  <a:schemeClr val="bg1"/>
                </a:solidFill>
              </a:rPr>
              <a:t>bakar</a:t>
            </a:r>
            <a:r>
              <a:rPr lang="en-US" dirty="0">
                <a:solidFill>
                  <a:schemeClr val="bg1"/>
                </a:solidFill>
              </a:rPr>
              <a:t> </a:t>
            </a:r>
            <a:r>
              <a:rPr lang="en-US" dirty="0" err="1">
                <a:solidFill>
                  <a:schemeClr val="bg1"/>
                </a:solidFill>
              </a:rPr>
              <a:t>utama</a:t>
            </a:r>
            <a:r>
              <a:rPr lang="en-US" dirty="0">
                <a:solidFill>
                  <a:schemeClr val="bg1"/>
                </a:solidFill>
              </a:rPr>
              <a:t> </a:t>
            </a:r>
            <a:r>
              <a:rPr lang="en-US" dirty="0" err="1">
                <a:solidFill>
                  <a:schemeClr val="bg1"/>
                </a:solidFill>
              </a:rPr>
              <a:t>kedepan</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dibeberapa</a:t>
            </a:r>
            <a:r>
              <a:rPr lang="en-US" dirty="0">
                <a:solidFill>
                  <a:schemeClr val="bg1"/>
                </a:solidFill>
              </a:rPr>
              <a:t> </a:t>
            </a:r>
            <a:r>
              <a:rPr lang="en-US" dirty="0" err="1">
                <a:solidFill>
                  <a:schemeClr val="bg1"/>
                </a:solidFill>
              </a:rPr>
              <a:t>belahan</a:t>
            </a:r>
            <a:r>
              <a:rPr lang="en-US" dirty="0">
                <a:solidFill>
                  <a:schemeClr val="bg1"/>
                </a:solidFill>
              </a:rPr>
              <a:t> dunia </a:t>
            </a:r>
            <a:r>
              <a:rPr lang="en-US" dirty="0" err="1">
                <a:solidFill>
                  <a:schemeClr val="bg1"/>
                </a:solidFill>
              </a:rPr>
              <a:t>karena</a:t>
            </a:r>
            <a:r>
              <a:rPr lang="en-US" dirty="0">
                <a:solidFill>
                  <a:schemeClr val="bg1"/>
                </a:solidFill>
              </a:rPr>
              <a:t> </a:t>
            </a:r>
            <a:r>
              <a:rPr lang="en-US" dirty="0" err="1">
                <a:solidFill>
                  <a:schemeClr val="bg1"/>
                </a:solidFill>
              </a:rPr>
              <a:t>memperhatikan</a:t>
            </a:r>
            <a:r>
              <a:rPr lang="en-US" dirty="0">
                <a:solidFill>
                  <a:schemeClr val="bg1"/>
                </a:solidFill>
              </a:rPr>
              <a:t> level </a:t>
            </a:r>
            <a:r>
              <a:rPr lang="en-US" dirty="0" err="1">
                <a:solidFill>
                  <a:schemeClr val="bg1"/>
                </a:solidFill>
              </a:rPr>
              <a:t>emisi</a:t>
            </a:r>
            <a:r>
              <a:rPr lang="en-US" dirty="0">
                <a:solidFill>
                  <a:schemeClr val="bg1"/>
                </a:solidFill>
              </a:rPr>
              <a:t> gas </a:t>
            </a:r>
            <a:r>
              <a:rPr lang="en-US" dirty="0" err="1">
                <a:solidFill>
                  <a:schemeClr val="bg1"/>
                </a:solidFill>
              </a:rPr>
              <a:t>karbon</a:t>
            </a:r>
            <a:r>
              <a:rPr lang="en-US" dirty="0">
                <a:solidFill>
                  <a:schemeClr val="bg1"/>
                </a:solidFill>
              </a:rPr>
              <a:t> </a:t>
            </a:r>
            <a:r>
              <a:rPr lang="en-US" dirty="0" err="1">
                <a:solidFill>
                  <a:schemeClr val="bg1"/>
                </a:solidFill>
              </a:rPr>
              <a:t>dioksida</a:t>
            </a:r>
            <a:r>
              <a:rPr lang="en-US" dirty="0">
                <a:solidFill>
                  <a:schemeClr val="bg1"/>
                </a:solidFill>
              </a:rPr>
              <a:t> yang </a:t>
            </a:r>
            <a:r>
              <a:rPr lang="en-US" dirty="0" err="1">
                <a:solidFill>
                  <a:schemeClr val="bg1"/>
                </a:solidFill>
              </a:rPr>
              <a:t>dihasilkan</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Fluktuatif</a:t>
            </a:r>
            <a:r>
              <a:rPr lang="en-US" dirty="0">
                <a:solidFill>
                  <a:schemeClr val="bg1"/>
                </a:solidFill>
                <a:sym typeface="Wingdings" panose="05000000000000000000" pitchFamily="2" charset="2"/>
              </a:rPr>
              <a:t>. </a:t>
            </a:r>
          </a:p>
          <a:p>
            <a:pPr algn="just"/>
            <a:endParaRPr lang="en-US" dirty="0">
              <a:solidFill>
                <a:schemeClr val="bg1"/>
              </a:solidFill>
              <a:sym typeface="Wingdings" panose="05000000000000000000" pitchFamily="2" charset="2"/>
            </a:endParaRPr>
          </a:p>
          <a:p>
            <a:pPr algn="just"/>
            <a:r>
              <a:rPr lang="en-US" dirty="0">
                <a:solidFill>
                  <a:schemeClr val="bg1"/>
                </a:solidFill>
              </a:rPr>
              <a:t>Daihatsu Motor Company (DMC) </a:t>
            </a:r>
            <a:r>
              <a:rPr lang="en-US" dirty="0" err="1">
                <a:solidFill>
                  <a:schemeClr val="bg1"/>
                </a:solidFill>
              </a:rPr>
              <a:t>dipercaya</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berpengaruh</a:t>
            </a:r>
            <a:r>
              <a:rPr lang="en-US" dirty="0">
                <a:solidFill>
                  <a:schemeClr val="bg1"/>
                </a:solidFill>
              </a:rPr>
              <a:t> </a:t>
            </a:r>
            <a:r>
              <a:rPr lang="en-US" dirty="0" err="1">
                <a:solidFill>
                  <a:schemeClr val="bg1"/>
                </a:solidFill>
              </a:rPr>
              <a:t>ke</a:t>
            </a:r>
            <a:r>
              <a:rPr lang="en-US" dirty="0">
                <a:solidFill>
                  <a:schemeClr val="bg1"/>
                </a:solidFill>
              </a:rPr>
              <a:t> Indonesia. </a:t>
            </a:r>
            <a:r>
              <a:rPr lang="en-US" dirty="0" err="1">
                <a:solidFill>
                  <a:schemeClr val="bg1"/>
                </a:solidFill>
              </a:rPr>
              <a:t>Jelas</a:t>
            </a:r>
            <a:r>
              <a:rPr lang="en-US" dirty="0">
                <a:solidFill>
                  <a:schemeClr val="bg1"/>
                </a:solidFill>
              </a:rPr>
              <a:t> </a:t>
            </a:r>
            <a:r>
              <a:rPr lang="en-US" dirty="0" err="1">
                <a:solidFill>
                  <a:schemeClr val="bg1"/>
                </a:solidFill>
              </a:rPr>
              <a:t>saja</a:t>
            </a:r>
            <a:r>
              <a:rPr lang="en-US" dirty="0">
                <a:solidFill>
                  <a:schemeClr val="bg1"/>
                </a:solidFill>
              </a:rPr>
              <a:t>, Indonesia </a:t>
            </a:r>
            <a:r>
              <a:rPr lang="en-US" dirty="0" err="1">
                <a:solidFill>
                  <a:schemeClr val="bg1"/>
                </a:solidFill>
              </a:rPr>
              <a:t>merupakan</a:t>
            </a:r>
            <a:r>
              <a:rPr lang="en-US" dirty="0">
                <a:solidFill>
                  <a:schemeClr val="bg1"/>
                </a:solidFill>
              </a:rPr>
              <a:t> basis </a:t>
            </a:r>
            <a:r>
              <a:rPr lang="en-US" dirty="0" err="1">
                <a:solidFill>
                  <a:schemeClr val="bg1"/>
                </a:solidFill>
              </a:rPr>
              <a:t>produksi</a:t>
            </a:r>
            <a:r>
              <a:rPr lang="en-US" dirty="0">
                <a:solidFill>
                  <a:schemeClr val="bg1"/>
                </a:solidFill>
              </a:rPr>
              <a:t> </a:t>
            </a:r>
            <a:r>
              <a:rPr lang="en-US" dirty="0" err="1">
                <a:solidFill>
                  <a:schemeClr val="bg1"/>
                </a:solidFill>
              </a:rPr>
              <a:t>terbesar</a:t>
            </a:r>
            <a:r>
              <a:rPr lang="en-US" dirty="0">
                <a:solidFill>
                  <a:schemeClr val="bg1"/>
                </a:solidFill>
              </a:rPr>
              <a:t> Daihatsu </a:t>
            </a:r>
            <a:r>
              <a:rPr lang="en-US" dirty="0" err="1">
                <a:solidFill>
                  <a:schemeClr val="bg1"/>
                </a:solidFill>
              </a:rPr>
              <a:t>setelah</a:t>
            </a:r>
            <a:r>
              <a:rPr lang="en-US" dirty="0">
                <a:solidFill>
                  <a:schemeClr val="bg1"/>
                </a:solidFill>
              </a:rPr>
              <a:t> </a:t>
            </a:r>
            <a:r>
              <a:rPr lang="en-US" dirty="0" err="1">
                <a:solidFill>
                  <a:schemeClr val="bg1"/>
                </a:solidFill>
              </a:rPr>
              <a:t>Jepang</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menimbulkan</a:t>
            </a:r>
            <a:r>
              <a:rPr lang="en-US" dirty="0">
                <a:solidFill>
                  <a:schemeClr val="bg1"/>
                </a:solidFill>
              </a:rPr>
              <a:t> </a:t>
            </a:r>
            <a:r>
              <a:rPr lang="en-US" dirty="0" err="1">
                <a:solidFill>
                  <a:schemeClr val="bg1"/>
                </a:solidFill>
              </a:rPr>
              <a:t>langkah</a:t>
            </a:r>
            <a:r>
              <a:rPr lang="en-US" dirty="0">
                <a:solidFill>
                  <a:schemeClr val="bg1"/>
                </a:solidFill>
              </a:rPr>
              <a:t> </a:t>
            </a:r>
            <a:r>
              <a:rPr lang="en-US" dirty="0" err="1">
                <a:solidFill>
                  <a:schemeClr val="bg1"/>
                </a:solidFill>
              </a:rPr>
              <a:t>pergeseran</a:t>
            </a:r>
            <a:r>
              <a:rPr lang="en-US" dirty="0">
                <a:solidFill>
                  <a:schemeClr val="bg1"/>
                </a:solidFill>
              </a:rPr>
              <a:t> </a:t>
            </a:r>
            <a:r>
              <a:rPr lang="en-US" dirty="0" err="1">
                <a:solidFill>
                  <a:schemeClr val="bg1"/>
                </a:solidFill>
              </a:rPr>
              <a:t>pimpinan</a:t>
            </a:r>
            <a:r>
              <a:rPr lang="en-US" dirty="0">
                <a:solidFill>
                  <a:schemeClr val="bg1"/>
                </a:solidFill>
              </a:rPr>
              <a:t> </a:t>
            </a:r>
            <a:r>
              <a:rPr lang="en-US" dirty="0" err="1">
                <a:solidFill>
                  <a:schemeClr val="bg1"/>
                </a:solidFill>
              </a:rPr>
              <a:t>antara</a:t>
            </a:r>
            <a:r>
              <a:rPr lang="en-US" dirty="0">
                <a:solidFill>
                  <a:schemeClr val="bg1"/>
                </a:solidFill>
              </a:rPr>
              <a:t> </a:t>
            </a:r>
            <a:r>
              <a:rPr lang="en-US" dirty="0" err="1">
                <a:solidFill>
                  <a:schemeClr val="bg1"/>
                </a:solidFill>
              </a:rPr>
              <a:t>perusahaan</a:t>
            </a:r>
            <a:r>
              <a:rPr lang="en-US" dirty="0">
                <a:solidFill>
                  <a:schemeClr val="bg1"/>
                </a:solidFill>
              </a:rPr>
              <a:t> Toyota dan Daihatsu di Indonesia. Model-model Avanza – Xenia, </a:t>
            </a:r>
            <a:r>
              <a:rPr lang="en-US" dirty="0" err="1">
                <a:solidFill>
                  <a:schemeClr val="bg1"/>
                </a:solidFill>
              </a:rPr>
              <a:t>Agya</a:t>
            </a:r>
            <a:r>
              <a:rPr lang="en-US" dirty="0">
                <a:solidFill>
                  <a:schemeClr val="bg1"/>
                </a:solidFill>
              </a:rPr>
              <a:t>-Ayla </a:t>
            </a:r>
            <a:r>
              <a:rPr lang="en-US" dirty="0" err="1">
                <a:solidFill>
                  <a:schemeClr val="bg1"/>
                </a:solidFill>
              </a:rPr>
              <a:t>bisa</a:t>
            </a:r>
            <a:r>
              <a:rPr lang="en-US" dirty="0">
                <a:solidFill>
                  <a:schemeClr val="bg1"/>
                </a:solidFill>
              </a:rPr>
              <a:t> </a:t>
            </a:r>
            <a:r>
              <a:rPr lang="en-US" dirty="0" err="1">
                <a:solidFill>
                  <a:schemeClr val="bg1"/>
                </a:solidFill>
              </a:rPr>
              <a:t>semakin</a:t>
            </a:r>
            <a:r>
              <a:rPr lang="en-US" dirty="0">
                <a:solidFill>
                  <a:schemeClr val="bg1"/>
                </a:solidFill>
              </a:rPr>
              <a:t> </a:t>
            </a:r>
            <a:r>
              <a:rPr lang="en-US" dirty="0" err="1">
                <a:solidFill>
                  <a:schemeClr val="bg1"/>
                </a:solidFill>
              </a:rPr>
              <a:t>banyak</a:t>
            </a:r>
            <a:r>
              <a:rPr lang="en-US" dirty="0">
                <a:solidFill>
                  <a:schemeClr val="bg1"/>
                </a:solidFill>
              </a:rPr>
              <a:t> </a:t>
            </a:r>
            <a:r>
              <a:rPr lang="en-US" dirty="0" err="1">
                <a:solidFill>
                  <a:schemeClr val="bg1"/>
                </a:solidFill>
              </a:rPr>
              <a:t>dipasarkan</a:t>
            </a:r>
            <a:r>
              <a:rPr lang="en-US" dirty="0">
                <a:solidFill>
                  <a:schemeClr val="bg1"/>
                </a:solidFill>
              </a:rPr>
              <a:t> </a:t>
            </a:r>
            <a:r>
              <a:rPr lang="en-US" dirty="0" err="1">
                <a:solidFill>
                  <a:schemeClr val="bg1"/>
                </a:solidFill>
              </a:rPr>
              <a:t>baik</a:t>
            </a:r>
            <a:r>
              <a:rPr lang="en-US" dirty="0">
                <a:solidFill>
                  <a:schemeClr val="bg1"/>
                </a:solidFill>
              </a:rPr>
              <a:t> di Indonesia </a:t>
            </a:r>
            <a:r>
              <a:rPr lang="en-US" dirty="0" err="1">
                <a:solidFill>
                  <a:schemeClr val="bg1"/>
                </a:solidFill>
              </a:rPr>
              <a:t>maupun</a:t>
            </a:r>
            <a:r>
              <a:rPr lang="en-US" dirty="0">
                <a:solidFill>
                  <a:schemeClr val="bg1"/>
                </a:solidFill>
              </a:rPr>
              <a:t> ASEAN.</a:t>
            </a:r>
          </a:p>
          <a:p>
            <a:pPr algn="just"/>
            <a:endParaRPr lang="en-US" dirty="0">
              <a:solidFill>
                <a:schemeClr val="bg1"/>
              </a:solidFill>
            </a:endParaRPr>
          </a:p>
          <a:p>
            <a:pPr algn="just"/>
            <a:r>
              <a:rPr lang="en-US" dirty="0">
                <a:solidFill>
                  <a:schemeClr val="bg1"/>
                </a:solidFill>
              </a:rPr>
              <a:t>Toyota </a:t>
            </a:r>
            <a:r>
              <a:rPr lang="en-US" dirty="0" err="1">
                <a:solidFill>
                  <a:schemeClr val="bg1"/>
                </a:solidFill>
              </a:rPr>
              <a:t>dengan</a:t>
            </a:r>
            <a:r>
              <a:rPr lang="en-US" dirty="0">
                <a:solidFill>
                  <a:schemeClr val="bg1"/>
                </a:solidFill>
              </a:rPr>
              <a:t> </a:t>
            </a:r>
            <a:r>
              <a:rPr lang="en-US" dirty="0" err="1">
                <a:solidFill>
                  <a:schemeClr val="bg1"/>
                </a:solidFill>
              </a:rPr>
              <a:t>percaya</a:t>
            </a:r>
            <a:r>
              <a:rPr lang="en-US" dirty="0">
                <a:solidFill>
                  <a:schemeClr val="bg1"/>
                </a:solidFill>
              </a:rPr>
              <a:t> </a:t>
            </a:r>
            <a:r>
              <a:rPr lang="en-US" dirty="0" err="1">
                <a:solidFill>
                  <a:schemeClr val="bg1"/>
                </a:solidFill>
              </a:rPr>
              <a:t>diri</a:t>
            </a:r>
            <a:r>
              <a:rPr lang="en-US" dirty="0">
                <a:solidFill>
                  <a:schemeClr val="bg1"/>
                </a:solidFill>
              </a:rPr>
              <a:t> </a:t>
            </a:r>
            <a:r>
              <a:rPr lang="en-US" dirty="0" err="1">
                <a:solidFill>
                  <a:schemeClr val="bg1"/>
                </a:solidFill>
              </a:rPr>
              <a:t>mendongkrak</a:t>
            </a:r>
            <a:r>
              <a:rPr lang="en-US" dirty="0">
                <a:solidFill>
                  <a:schemeClr val="bg1"/>
                </a:solidFill>
              </a:rPr>
              <a:t> </a:t>
            </a:r>
            <a:r>
              <a:rPr lang="en-US" dirty="0" err="1">
                <a:solidFill>
                  <a:schemeClr val="bg1"/>
                </a:solidFill>
              </a:rPr>
              <a:t>kepemilikan</a:t>
            </a:r>
            <a:r>
              <a:rPr lang="en-US" dirty="0">
                <a:solidFill>
                  <a:schemeClr val="bg1"/>
                </a:solidFill>
              </a:rPr>
              <a:t> </a:t>
            </a:r>
            <a:r>
              <a:rPr lang="en-US" dirty="0" err="1">
                <a:solidFill>
                  <a:schemeClr val="bg1"/>
                </a:solidFill>
              </a:rPr>
              <a:t>saham</a:t>
            </a:r>
            <a:r>
              <a:rPr lang="en-US" dirty="0">
                <a:solidFill>
                  <a:schemeClr val="bg1"/>
                </a:solidFill>
              </a:rPr>
              <a:t> di Hino </a:t>
            </a:r>
            <a:r>
              <a:rPr lang="en-US" dirty="0" err="1">
                <a:solidFill>
                  <a:schemeClr val="bg1"/>
                </a:solidFill>
              </a:rPr>
              <a:t>menjadi</a:t>
            </a:r>
            <a:r>
              <a:rPr lang="en-US" dirty="0">
                <a:solidFill>
                  <a:schemeClr val="bg1"/>
                </a:solidFill>
              </a:rPr>
              <a:t> 33,8 </a:t>
            </a:r>
            <a:r>
              <a:rPr lang="en-US" dirty="0" err="1">
                <a:solidFill>
                  <a:schemeClr val="bg1"/>
                </a:solidFill>
              </a:rPr>
              <a:t>persen</a:t>
            </a:r>
            <a:r>
              <a:rPr lang="en-US" dirty="0">
                <a:solidFill>
                  <a:schemeClr val="bg1"/>
                </a:solidFill>
              </a:rPr>
              <a:t> dan Toyota </a:t>
            </a:r>
            <a:r>
              <a:rPr lang="en-US" dirty="0" err="1">
                <a:solidFill>
                  <a:schemeClr val="bg1"/>
                </a:solidFill>
              </a:rPr>
              <a:t>membeli</a:t>
            </a:r>
            <a:r>
              <a:rPr lang="en-US" dirty="0">
                <a:solidFill>
                  <a:schemeClr val="bg1"/>
                </a:solidFill>
              </a:rPr>
              <a:t> 5 </a:t>
            </a:r>
            <a:r>
              <a:rPr lang="en-US" dirty="0" err="1">
                <a:solidFill>
                  <a:schemeClr val="bg1"/>
                </a:solidFill>
              </a:rPr>
              <a:t>persen</a:t>
            </a:r>
            <a:r>
              <a:rPr lang="en-US" dirty="0">
                <a:solidFill>
                  <a:schemeClr val="bg1"/>
                </a:solidFill>
              </a:rPr>
              <a:t> </a:t>
            </a:r>
            <a:r>
              <a:rPr lang="en-US" dirty="0" err="1">
                <a:solidFill>
                  <a:schemeClr val="bg1"/>
                </a:solidFill>
              </a:rPr>
              <a:t>saham</a:t>
            </a:r>
            <a:r>
              <a:rPr lang="en-US" dirty="0">
                <a:solidFill>
                  <a:schemeClr val="bg1"/>
                </a:solidFill>
              </a:rPr>
              <a:t> Yamaha Motor Co, </a:t>
            </a:r>
            <a:r>
              <a:rPr lang="en-US" dirty="0" err="1">
                <a:solidFill>
                  <a:schemeClr val="bg1"/>
                </a:solidFill>
              </a:rPr>
              <a:t>sementara</a:t>
            </a:r>
            <a:r>
              <a:rPr lang="en-US" dirty="0">
                <a:solidFill>
                  <a:schemeClr val="bg1"/>
                </a:solidFill>
              </a:rPr>
              <a:t> Yamaha Corp dan Yamaha Motor juga </a:t>
            </a:r>
            <a:r>
              <a:rPr lang="en-US" dirty="0" err="1">
                <a:solidFill>
                  <a:schemeClr val="bg1"/>
                </a:solidFill>
              </a:rPr>
              <a:t>memiliki</a:t>
            </a:r>
            <a:r>
              <a:rPr lang="en-US" dirty="0">
                <a:solidFill>
                  <a:schemeClr val="bg1"/>
                </a:solidFill>
              </a:rPr>
              <a:t> </a:t>
            </a:r>
            <a:r>
              <a:rPr lang="en-US" dirty="0" err="1">
                <a:solidFill>
                  <a:schemeClr val="bg1"/>
                </a:solidFill>
              </a:rPr>
              <a:t>saham</a:t>
            </a:r>
            <a:r>
              <a:rPr lang="en-US" dirty="0">
                <a:solidFill>
                  <a:schemeClr val="bg1"/>
                </a:solidFill>
              </a:rPr>
              <a:t> di Toyota. </a:t>
            </a:r>
            <a:r>
              <a:rPr lang="en-US" dirty="0" err="1">
                <a:solidFill>
                  <a:schemeClr val="bg1"/>
                </a:solidFill>
              </a:rPr>
              <a:t>Kedua</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berbeda</a:t>
            </a:r>
            <a:r>
              <a:rPr lang="en-US" dirty="0">
                <a:solidFill>
                  <a:schemeClr val="bg1"/>
                </a:solidFill>
              </a:rPr>
              <a:t> pasar </a:t>
            </a:r>
            <a:r>
              <a:rPr lang="en-US" dirty="0" err="1">
                <a:solidFill>
                  <a:schemeClr val="bg1"/>
                </a:solidFill>
              </a:rPr>
              <a:t>ini</a:t>
            </a:r>
            <a:r>
              <a:rPr lang="en-US" dirty="0">
                <a:solidFill>
                  <a:schemeClr val="bg1"/>
                </a:solidFill>
              </a:rPr>
              <a:t> </a:t>
            </a:r>
            <a:r>
              <a:rPr lang="en-US" dirty="0" err="1">
                <a:solidFill>
                  <a:schemeClr val="bg1"/>
                </a:solidFill>
              </a:rPr>
              <a:t>telah</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mobil</a:t>
            </a:r>
            <a:r>
              <a:rPr lang="en-US" dirty="0">
                <a:solidFill>
                  <a:schemeClr val="bg1"/>
                </a:solidFill>
              </a:rPr>
              <a:t> sport Toyota 2000GT, yang </a:t>
            </a:r>
            <a:r>
              <a:rPr lang="en-US" dirty="0" err="1">
                <a:solidFill>
                  <a:schemeClr val="bg1"/>
                </a:solidFill>
              </a:rPr>
              <a:t>diluncurkan</a:t>
            </a:r>
            <a:r>
              <a:rPr lang="en-US" dirty="0">
                <a:solidFill>
                  <a:schemeClr val="bg1"/>
                </a:solidFill>
              </a:rPr>
              <a:t> pada </a:t>
            </a:r>
            <a:r>
              <a:rPr lang="en-US" dirty="0" err="1">
                <a:solidFill>
                  <a:schemeClr val="bg1"/>
                </a:solidFill>
              </a:rPr>
              <a:t>tahun</a:t>
            </a:r>
            <a:r>
              <a:rPr lang="en-US" dirty="0">
                <a:solidFill>
                  <a:schemeClr val="bg1"/>
                </a:solidFill>
              </a:rPr>
              <a:t> 1967.</a:t>
            </a:r>
          </a:p>
          <a:p>
            <a:pPr algn="just"/>
            <a:endParaRPr lang="en-US" dirty="0">
              <a:solidFill>
                <a:schemeClr val="bg1"/>
              </a:solidFill>
            </a:endParaRPr>
          </a:p>
        </p:txBody>
      </p:sp>
      <p:pic>
        <p:nvPicPr>
          <p:cNvPr id="7" name="Gambar 6" descr="Sebuah gambar berisi clipart&#10;&#10;Deskripsi dihasilkan secara otomatis">
            <a:extLst>
              <a:ext uri="{FF2B5EF4-FFF2-40B4-BE49-F238E27FC236}">
                <a16:creationId xmlns:a16="http://schemas.microsoft.com/office/drawing/2014/main" id="{C69B237F-02E7-47F1-90B7-8D67AD4F0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266" y="4716379"/>
            <a:ext cx="3081087" cy="1954439"/>
          </a:xfrm>
          <a:prstGeom prst="rect">
            <a:avLst/>
          </a:prstGeom>
        </p:spPr>
      </p:pic>
      <p:pic>
        <p:nvPicPr>
          <p:cNvPr id="9" name="Gambar 8" descr="Sebuah gambar berisi clipart&#10;&#10;Deskripsi dihasilkan secara otomatis">
            <a:extLst>
              <a:ext uri="{FF2B5EF4-FFF2-40B4-BE49-F238E27FC236}">
                <a16:creationId xmlns:a16="http://schemas.microsoft.com/office/drawing/2014/main" id="{978E86DB-59C2-4F5F-A9EC-BF113802B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735" y="4716379"/>
            <a:ext cx="3651584" cy="1954439"/>
          </a:xfrm>
          <a:prstGeom prst="rect">
            <a:avLst/>
          </a:prstGeom>
        </p:spPr>
      </p:pic>
      <p:pic>
        <p:nvPicPr>
          <p:cNvPr id="10" name="Gambar 9">
            <a:extLst>
              <a:ext uri="{FF2B5EF4-FFF2-40B4-BE49-F238E27FC236}">
                <a16:creationId xmlns:a16="http://schemas.microsoft.com/office/drawing/2014/main" id="{52FD87D3-120D-4D52-B353-A0B0470D7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7" y="4716379"/>
            <a:ext cx="3081087" cy="1954438"/>
          </a:xfrm>
          <a:prstGeom prst="rect">
            <a:avLst/>
          </a:prstGeom>
        </p:spPr>
      </p:pic>
    </p:spTree>
    <p:extLst>
      <p:ext uri="{BB962C8B-B14F-4D97-AF65-F5344CB8AC3E}">
        <p14:creationId xmlns:p14="http://schemas.microsoft.com/office/powerpoint/2010/main" val="2302075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Keenam</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8FD554EA-4C18-4150-9E86-8DD0ADA33AB0}"/>
              </a:ext>
            </a:extLst>
          </p:cNvPr>
          <p:cNvPicPr>
            <a:picLocks noChangeAspect="1"/>
          </p:cNvPicPr>
          <p:nvPr/>
        </p:nvPicPr>
        <p:blipFill>
          <a:blip r:embed="rId2"/>
          <a:stretch>
            <a:fillRect/>
          </a:stretch>
        </p:blipFill>
        <p:spPr>
          <a:xfrm>
            <a:off x="150125" y="539760"/>
            <a:ext cx="11900847" cy="6207666"/>
          </a:xfrm>
          <a:prstGeom prst="rect">
            <a:avLst/>
          </a:prstGeom>
        </p:spPr>
      </p:pic>
      <p:cxnSp>
        <p:nvCxnSpPr>
          <p:cNvPr id="10" name="Konektor Panah Lurus 9">
            <a:extLst>
              <a:ext uri="{FF2B5EF4-FFF2-40B4-BE49-F238E27FC236}">
                <a16:creationId xmlns:a16="http://schemas.microsoft.com/office/drawing/2014/main" id="{75975537-D584-49E1-861E-F968A7E78721}"/>
              </a:ext>
            </a:extLst>
          </p:cNvPr>
          <p:cNvCxnSpPr>
            <a:cxnSpLocks/>
          </p:cNvCxnSpPr>
          <p:nvPr/>
        </p:nvCxnSpPr>
        <p:spPr>
          <a:xfrm flipH="1">
            <a:off x="2593076" y="2852382"/>
            <a:ext cx="1678673" cy="955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Persegi Panjang 12">
            <a:extLst>
              <a:ext uri="{FF2B5EF4-FFF2-40B4-BE49-F238E27FC236}">
                <a16:creationId xmlns:a16="http://schemas.microsoft.com/office/drawing/2014/main" id="{337AB45F-3C67-4538-BA73-78BDA14119E0}"/>
              </a:ext>
            </a:extLst>
          </p:cNvPr>
          <p:cNvSpPr/>
          <p:nvPr/>
        </p:nvSpPr>
        <p:spPr>
          <a:xfrm>
            <a:off x="3250045" y="2188605"/>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spTree>
    <p:extLst>
      <p:ext uri="{BB962C8B-B14F-4D97-AF65-F5344CB8AC3E}">
        <p14:creationId xmlns:p14="http://schemas.microsoft.com/office/powerpoint/2010/main" val="336527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072851" y="0"/>
            <a:ext cx="11573197" cy="724247"/>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2001 - 2005</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582220"/>
            <a:ext cx="12192000" cy="4247317"/>
          </a:xfrm>
          <a:prstGeom prst="rect">
            <a:avLst/>
          </a:prstGeom>
          <a:noFill/>
        </p:spPr>
        <p:txBody>
          <a:bodyPr wrap="square" rtlCol="0">
            <a:spAutoFit/>
          </a:bodyPr>
          <a:lstStyle/>
          <a:p>
            <a:pPr algn="just"/>
            <a:r>
              <a:rPr lang="en-US" dirty="0">
                <a:solidFill>
                  <a:schemeClr val="bg1"/>
                </a:solidFill>
              </a:rPr>
              <a:t>Toyota </a:t>
            </a:r>
            <a:r>
              <a:rPr lang="en-US" dirty="0" err="1">
                <a:solidFill>
                  <a:schemeClr val="bg1"/>
                </a:solidFill>
              </a:rPr>
              <a:t>kembali</a:t>
            </a:r>
            <a:r>
              <a:rPr lang="en-US" dirty="0">
                <a:solidFill>
                  <a:schemeClr val="bg1"/>
                </a:solidFill>
              </a:rPr>
              <a:t> </a:t>
            </a:r>
            <a:r>
              <a:rPr lang="en-US" dirty="0" err="1">
                <a:solidFill>
                  <a:schemeClr val="bg1"/>
                </a:solidFill>
              </a:rPr>
              <a:t>meningkatkan</a:t>
            </a:r>
            <a:r>
              <a:rPr lang="en-US" dirty="0">
                <a:solidFill>
                  <a:schemeClr val="bg1"/>
                </a:solidFill>
              </a:rPr>
              <a:t> </a:t>
            </a:r>
            <a:r>
              <a:rPr lang="en-US" dirty="0" err="1">
                <a:solidFill>
                  <a:schemeClr val="bg1"/>
                </a:solidFill>
              </a:rPr>
              <a:t>kepemilikan</a:t>
            </a:r>
            <a:r>
              <a:rPr lang="en-US" dirty="0">
                <a:solidFill>
                  <a:schemeClr val="bg1"/>
                </a:solidFill>
              </a:rPr>
              <a:t> </a:t>
            </a:r>
            <a:r>
              <a:rPr lang="en-US" dirty="0" err="1">
                <a:solidFill>
                  <a:schemeClr val="bg1"/>
                </a:solidFill>
              </a:rPr>
              <a:t>saham</a:t>
            </a:r>
            <a:r>
              <a:rPr lang="en-US" dirty="0">
                <a:solidFill>
                  <a:schemeClr val="bg1"/>
                </a:solidFill>
              </a:rPr>
              <a:t> di Hino </a:t>
            </a:r>
            <a:r>
              <a:rPr lang="en-US" dirty="0" err="1">
                <a:solidFill>
                  <a:schemeClr val="bg1"/>
                </a:solidFill>
              </a:rPr>
              <a:t>menjadi</a:t>
            </a:r>
            <a:r>
              <a:rPr lang="en-US" dirty="0">
                <a:solidFill>
                  <a:schemeClr val="bg1"/>
                </a:solidFill>
              </a:rPr>
              <a:t> 50,1 </a:t>
            </a:r>
            <a:r>
              <a:rPr lang="en-US" dirty="0" err="1">
                <a:solidFill>
                  <a:schemeClr val="bg1"/>
                </a:solidFill>
              </a:rPr>
              <a:t>persen</a:t>
            </a:r>
            <a:r>
              <a:rPr lang="en-US" dirty="0">
                <a:solidFill>
                  <a:schemeClr val="bg1"/>
                </a:solidFill>
              </a:rPr>
              <a:t>, dan </a:t>
            </a:r>
            <a:r>
              <a:rPr lang="en-US" dirty="0" err="1">
                <a:solidFill>
                  <a:schemeClr val="bg1"/>
                </a:solidFill>
              </a:rPr>
              <a:t>menjadikannya</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mengambil</a:t>
            </a:r>
            <a:r>
              <a:rPr lang="en-US" dirty="0">
                <a:solidFill>
                  <a:schemeClr val="bg1"/>
                </a:solidFill>
              </a:rPr>
              <a:t> 8,7 </a:t>
            </a:r>
            <a:r>
              <a:rPr lang="en-US" dirty="0" err="1">
                <a:solidFill>
                  <a:schemeClr val="bg1"/>
                </a:solidFill>
              </a:rPr>
              <a:t>persen</a:t>
            </a:r>
            <a:r>
              <a:rPr lang="en-US" dirty="0">
                <a:solidFill>
                  <a:schemeClr val="bg1"/>
                </a:solidFill>
              </a:rPr>
              <a:t> </a:t>
            </a:r>
            <a:r>
              <a:rPr lang="en-US" dirty="0" err="1">
                <a:solidFill>
                  <a:schemeClr val="bg1"/>
                </a:solidFill>
              </a:rPr>
              <a:t>saham</a:t>
            </a:r>
            <a:r>
              <a:rPr lang="en-US" dirty="0">
                <a:solidFill>
                  <a:schemeClr val="bg1"/>
                </a:solidFill>
              </a:rPr>
              <a:t> Fuji Heavy Industries (FHI), yang </a:t>
            </a:r>
            <a:r>
              <a:rPr lang="en-US" dirty="0" err="1">
                <a:solidFill>
                  <a:schemeClr val="bg1"/>
                </a:solidFill>
              </a:rPr>
              <a:t>saat</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dikenal</a:t>
            </a:r>
            <a:r>
              <a:rPr lang="en-US" dirty="0">
                <a:solidFill>
                  <a:schemeClr val="bg1"/>
                </a:solidFill>
              </a:rPr>
              <a:t> </a:t>
            </a:r>
            <a:r>
              <a:rPr lang="en-US" dirty="0" err="1">
                <a:solidFill>
                  <a:schemeClr val="bg1"/>
                </a:solidFill>
              </a:rPr>
              <a:t>sebagai</a:t>
            </a:r>
            <a:r>
              <a:rPr lang="en-US" dirty="0">
                <a:solidFill>
                  <a:schemeClr val="bg1"/>
                </a:solidFill>
              </a:rPr>
              <a:t> Subaru, </a:t>
            </a:r>
            <a:r>
              <a:rPr lang="en-US" dirty="0" err="1">
                <a:solidFill>
                  <a:schemeClr val="bg1"/>
                </a:solidFill>
              </a:rPr>
              <a:t>setelah</a:t>
            </a:r>
            <a:r>
              <a:rPr lang="en-US" dirty="0">
                <a:solidFill>
                  <a:schemeClr val="bg1"/>
                </a:solidFill>
              </a:rPr>
              <a:t> General Motors (GM) </a:t>
            </a:r>
            <a:r>
              <a:rPr lang="en-US" dirty="0" err="1">
                <a:solidFill>
                  <a:schemeClr val="bg1"/>
                </a:solidFill>
              </a:rPr>
              <a:t>menjual</a:t>
            </a:r>
            <a:r>
              <a:rPr lang="en-US" dirty="0">
                <a:solidFill>
                  <a:schemeClr val="bg1"/>
                </a:solidFill>
              </a:rPr>
              <a:t> </a:t>
            </a:r>
            <a:r>
              <a:rPr lang="en-US" dirty="0" err="1">
                <a:solidFill>
                  <a:schemeClr val="bg1"/>
                </a:solidFill>
              </a:rPr>
              <a:t>saham</a:t>
            </a:r>
            <a:r>
              <a:rPr lang="en-US" dirty="0">
                <a:solidFill>
                  <a:schemeClr val="bg1"/>
                </a:solidFill>
              </a:rPr>
              <a:t> FHI dan </a:t>
            </a:r>
            <a:r>
              <a:rPr lang="en-US" dirty="0" err="1">
                <a:solidFill>
                  <a:schemeClr val="bg1"/>
                </a:solidFill>
              </a:rPr>
              <a:t>kedua</a:t>
            </a:r>
            <a:r>
              <a:rPr lang="en-US" dirty="0">
                <a:solidFill>
                  <a:schemeClr val="bg1"/>
                </a:solidFill>
              </a:rPr>
              <a:t> </a:t>
            </a:r>
            <a:r>
              <a:rPr lang="en-US" dirty="0" err="1">
                <a:solidFill>
                  <a:schemeClr val="bg1"/>
                </a:solidFill>
              </a:rPr>
              <a:t>produsen</a:t>
            </a:r>
            <a:r>
              <a:rPr lang="en-US" dirty="0">
                <a:solidFill>
                  <a:schemeClr val="bg1"/>
                </a:solidFill>
              </a:rPr>
              <a:t> </a:t>
            </a:r>
            <a:r>
              <a:rPr lang="en-US" dirty="0" err="1">
                <a:solidFill>
                  <a:schemeClr val="bg1"/>
                </a:solidFill>
              </a:rPr>
              <a:t>membubarkan</a:t>
            </a:r>
            <a:r>
              <a:rPr lang="en-US" dirty="0">
                <a:solidFill>
                  <a:schemeClr val="bg1"/>
                </a:solidFill>
              </a:rPr>
              <a:t> </a:t>
            </a:r>
            <a:r>
              <a:rPr lang="en-US" dirty="0" err="1">
                <a:solidFill>
                  <a:schemeClr val="bg1"/>
                </a:solidFill>
              </a:rPr>
              <a:t>aliansi</a:t>
            </a:r>
            <a:r>
              <a:rPr lang="en-US" dirty="0">
                <a:solidFill>
                  <a:schemeClr val="bg1"/>
                </a:solidFill>
              </a:rPr>
              <a:t> </a:t>
            </a:r>
            <a:r>
              <a:rPr lang="en-US" dirty="0" err="1">
                <a:solidFill>
                  <a:schemeClr val="bg1"/>
                </a:solidFill>
              </a:rPr>
              <a:t>strategis</a:t>
            </a:r>
            <a:r>
              <a:rPr lang="en-US" dirty="0">
                <a:solidFill>
                  <a:schemeClr val="bg1"/>
                </a:solidFill>
              </a:rPr>
              <a:t> </a:t>
            </a:r>
            <a:r>
              <a:rPr lang="en-US" dirty="0" err="1">
                <a:solidFill>
                  <a:schemeClr val="bg1"/>
                </a:solidFill>
              </a:rPr>
              <a:t>mereka</a:t>
            </a:r>
            <a:r>
              <a:rPr lang="en-US" dirty="0">
                <a:solidFill>
                  <a:schemeClr val="bg1"/>
                </a:solidFill>
              </a:rPr>
              <a:t>.</a:t>
            </a:r>
          </a:p>
          <a:p>
            <a:pPr algn="just"/>
            <a:endParaRPr lang="en-US" dirty="0">
              <a:solidFill>
                <a:schemeClr val="bg1"/>
              </a:solidFill>
            </a:endParaRPr>
          </a:p>
          <a:p>
            <a:pPr algn="just"/>
            <a:r>
              <a:rPr lang="nn-NO" dirty="0">
                <a:solidFill>
                  <a:schemeClr val="bg1"/>
                </a:solidFill>
              </a:rPr>
              <a:t>Produksi Kijang ke-1.000.000 unit membuktikan mobil tersebut trend pada masanya dan saham toyota meningkat serta Restrukturisasi TAM menjadi PT. Toyota Motor Manufacturing Indonesia (TMMIN) dan TAM (Toyota Astra Motor) sebagai distributor.</a:t>
            </a:r>
          </a:p>
          <a:p>
            <a:pPr algn="just"/>
            <a:endParaRPr lang="nn-NO" dirty="0">
              <a:solidFill>
                <a:schemeClr val="bg1"/>
              </a:solidFill>
            </a:endParaRPr>
          </a:p>
          <a:p>
            <a:r>
              <a:rPr lang="en-US" dirty="0">
                <a:solidFill>
                  <a:schemeClr val="bg1"/>
                </a:solidFill>
              </a:rPr>
              <a:t>Toyota </a:t>
            </a:r>
            <a:r>
              <a:rPr lang="en-US" dirty="0" err="1">
                <a:solidFill>
                  <a:schemeClr val="bg1"/>
                </a:solidFill>
              </a:rPr>
              <a:t>mendapat</a:t>
            </a:r>
            <a:r>
              <a:rPr lang="en-US" dirty="0">
                <a:solidFill>
                  <a:schemeClr val="bg1"/>
                </a:solidFill>
              </a:rPr>
              <a:t> </a:t>
            </a:r>
            <a:r>
              <a:rPr lang="en-US" dirty="0" err="1">
                <a:solidFill>
                  <a:schemeClr val="bg1"/>
                </a:solidFill>
              </a:rPr>
              <a:t>beberapa</a:t>
            </a:r>
            <a:r>
              <a:rPr lang="en-US" dirty="0">
                <a:solidFill>
                  <a:schemeClr val="bg1"/>
                </a:solidFill>
              </a:rPr>
              <a:t> </a:t>
            </a:r>
            <a:r>
              <a:rPr lang="en-US" dirty="0" err="1">
                <a:solidFill>
                  <a:schemeClr val="bg1"/>
                </a:solidFill>
              </a:rPr>
              <a:t>penghargaan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membuka</a:t>
            </a:r>
            <a:r>
              <a:rPr lang="en-US" dirty="0">
                <a:solidFill>
                  <a:schemeClr val="bg1"/>
                </a:solidFill>
              </a:rPr>
              <a:t> </a:t>
            </a:r>
            <a:r>
              <a:rPr lang="en-US" dirty="0" err="1">
                <a:solidFill>
                  <a:schemeClr val="bg1"/>
                </a:solidFill>
              </a:rPr>
              <a:t>peluang</a:t>
            </a:r>
            <a:r>
              <a:rPr lang="en-US" dirty="0">
                <a:solidFill>
                  <a:schemeClr val="bg1"/>
                </a:solidFill>
              </a:rPr>
              <a:t> investor dan </a:t>
            </a:r>
            <a:r>
              <a:rPr lang="en-US" dirty="0" err="1">
                <a:solidFill>
                  <a:schemeClr val="bg1"/>
                </a:solidFill>
              </a:rPr>
              <a:t>mengembangkan</a:t>
            </a:r>
            <a:r>
              <a:rPr lang="en-US" dirty="0">
                <a:solidFill>
                  <a:schemeClr val="bg1"/>
                </a:solidFill>
              </a:rPr>
              <a:t> </a:t>
            </a:r>
            <a:r>
              <a:rPr lang="en-US" dirty="0" err="1">
                <a:solidFill>
                  <a:schemeClr val="bg1"/>
                </a:solidFill>
              </a:rPr>
              <a:t>sahamnya</a:t>
            </a:r>
            <a:r>
              <a:rPr lang="en-US" dirty="0">
                <a:solidFill>
                  <a:schemeClr val="bg1"/>
                </a:solidFill>
              </a:rPr>
              <a:t> :</a:t>
            </a:r>
          </a:p>
          <a:p>
            <a:endParaRPr lang="en-US" dirty="0">
              <a:solidFill>
                <a:schemeClr val="bg1"/>
              </a:solidFill>
            </a:endParaRPr>
          </a:p>
          <a:p>
            <a:r>
              <a:rPr lang="en-US" dirty="0">
                <a:solidFill>
                  <a:schemeClr val="bg1"/>
                </a:solidFill>
              </a:rPr>
              <a:t>Indonesia Best Brand Award </a:t>
            </a:r>
            <a:r>
              <a:rPr lang="en-US" dirty="0" err="1">
                <a:solidFill>
                  <a:schemeClr val="bg1"/>
                </a:solidFill>
              </a:rPr>
              <a:t>dari</a:t>
            </a:r>
            <a:r>
              <a:rPr lang="en-US" dirty="0">
                <a:solidFill>
                  <a:schemeClr val="bg1"/>
                </a:solidFill>
              </a:rPr>
              <a:t> </a:t>
            </a:r>
            <a:r>
              <a:rPr lang="en-US" dirty="0" err="1">
                <a:solidFill>
                  <a:schemeClr val="bg1"/>
                </a:solidFill>
              </a:rPr>
              <a:t>majalah</a:t>
            </a:r>
            <a:r>
              <a:rPr lang="en-US" dirty="0">
                <a:solidFill>
                  <a:schemeClr val="bg1"/>
                </a:solidFill>
              </a:rPr>
              <a:t> </a:t>
            </a:r>
            <a:r>
              <a:rPr lang="en-US" dirty="0" err="1">
                <a:solidFill>
                  <a:schemeClr val="bg1"/>
                </a:solidFill>
              </a:rPr>
              <a:t>Swa</a:t>
            </a:r>
            <a:r>
              <a:rPr lang="en-US" dirty="0">
                <a:solidFill>
                  <a:schemeClr val="bg1"/>
                </a:solidFill>
              </a:rPr>
              <a:t> dan Mars pada </a:t>
            </a:r>
            <a:r>
              <a:rPr lang="en-US" dirty="0" err="1">
                <a:solidFill>
                  <a:schemeClr val="bg1"/>
                </a:solidFill>
              </a:rPr>
              <a:t>tahun</a:t>
            </a:r>
            <a:r>
              <a:rPr lang="en-US" dirty="0">
                <a:solidFill>
                  <a:schemeClr val="bg1"/>
                </a:solidFill>
              </a:rPr>
              <a:t> 2001-2004  &amp; Golden Brand Award</a:t>
            </a:r>
          </a:p>
          <a:p>
            <a:r>
              <a:rPr lang="en-US" dirty="0">
                <a:solidFill>
                  <a:schemeClr val="bg1"/>
                </a:solidFill>
              </a:rPr>
              <a:t>Indonesian Customer Satisfaction Award </a:t>
            </a:r>
            <a:r>
              <a:rPr lang="en-US" dirty="0" err="1">
                <a:solidFill>
                  <a:schemeClr val="bg1"/>
                </a:solidFill>
              </a:rPr>
              <a:t>untuk</a:t>
            </a:r>
            <a:r>
              <a:rPr lang="en-US" dirty="0">
                <a:solidFill>
                  <a:schemeClr val="bg1"/>
                </a:solidFill>
              </a:rPr>
              <a:t> </a:t>
            </a:r>
            <a:r>
              <a:rPr lang="en-US" dirty="0" err="1">
                <a:solidFill>
                  <a:schemeClr val="bg1"/>
                </a:solidFill>
              </a:rPr>
              <a:t>produk</a:t>
            </a:r>
            <a:r>
              <a:rPr lang="en-US" dirty="0">
                <a:solidFill>
                  <a:schemeClr val="bg1"/>
                </a:solidFill>
              </a:rPr>
              <a:t> </a:t>
            </a:r>
            <a:r>
              <a:rPr lang="en-US" dirty="0" err="1">
                <a:solidFill>
                  <a:schemeClr val="bg1"/>
                </a:solidFill>
              </a:rPr>
              <a:t>Kijang</a:t>
            </a:r>
            <a:r>
              <a:rPr lang="en-US" dirty="0">
                <a:solidFill>
                  <a:schemeClr val="bg1"/>
                </a:solidFill>
              </a:rPr>
              <a:t> (</a:t>
            </a:r>
            <a:r>
              <a:rPr lang="en-US" dirty="0" err="1">
                <a:solidFill>
                  <a:schemeClr val="bg1"/>
                </a:solidFill>
              </a:rPr>
              <a:t>tahun</a:t>
            </a:r>
            <a:r>
              <a:rPr lang="en-US" dirty="0">
                <a:solidFill>
                  <a:schemeClr val="bg1"/>
                </a:solidFill>
              </a:rPr>
              <a:t> 2001-2005) </a:t>
            </a:r>
            <a:r>
              <a:rPr lang="en-US" dirty="0" err="1">
                <a:solidFill>
                  <a:schemeClr val="bg1"/>
                </a:solidFill>
              </a:rPr>
              <a:t>dari</a:t>
            </a:r>
            <a:r>
              <a:rPr lang="en-US" dirty="0">
                <a:solidFill>
                  <a:schemeClr val="bg1"/>
                </a:solidFill>
              </a:rPr>
              <a:t> </a:t>
            </a:r>
            <a:r>
              <a:rPr lang="en-US" dirty="0" err="1">
                <a:solidFill>
                  <a:schemeClr val="bg1"/>
                </a:solidFill>
              </a:rPr>
              <a:t>Majalah</a:t>
            </a:r>
            <a:r>
              <a:rPr lang="en-US" dirty="0">
                <a:solidFill>
                  <a:schemeClr val="bg1"/>
                </a:solidFill>
              </a:rPr>
              <a:t> SWA dan Frontier</a:t>
            </a:r>
          </a:p>
          <a:p>
            <a:r>
              <a:rPr lang="en-US" dirty="0">
                <a:solidFill>
                  <a:schemeClr val="bg1"/>
                </a:solidFill>
              </a:rPr>
              <a:t>Indonesia’s Most Admired Company (IMAC) pada </a:t>
            </a:r>
            <a:r>
              <a:rPr lang="en-US" dirty="0" err="1">
                <a:solidFill>
                  <a:schemeClr val="bg1"/>
                </a:solidFill>
              </a:rPr>
              <a:t>tahun</a:t>
            </a:r>
            <a:r>
              <a:rPr lang="en-US" dirty="0">
                <a:solidFill>
                  <a:schemeClr val="bg1"/>
                </a:solidFill>
              </a:rPr>
              <a:t> 2003 &amp; 2005 </a:t>
            </a:r>
            <a:r>
              <a:rPr lang="en-US" dirty="0" err="1">
                <a:solidFill>
                  <a:schemeClr val="bg1"/>
                </a:solidFill>
              </a:rPr>
              <a:t>dari</a:t>
            </a:r>
            <a:r>
              <a:rPr lang="en-US" dirty="0">
                <a:solidFill>
                  <a:schemeClr val="bg1"/>
                </a:solidFill>
              </a:rPr>
              <a:t> </a:t>
            </a:r>
            <a:r>
              <a:rPr lang="en-US" dirty="0" err="1">
                <a:solidFill>
                  <a:schemeClr val="bg1"/>
                </a:solidFill>
              </a:rPr>
              <a:t>majalah</a:t>
            </a:r>
            <a:r>
              <a:rPr lang="en-US" dirty="0">
                <a:solidFill>
                  <a:schemeClr val="bg1"/>
                </a:solidFill>
              </a:rPr>
              <a:t> BusinessWeek dan Frontier</a:t>
            </a:r>
          </a:p>
          <a:p>
            <a:pPr algn="just"/>
            <a:r>
              <a:rPr lang="en-US" dirty="0" err="1">
                <a:solidFill>
                  <a:schemeClr val="bg1"/>
                </a:solidFill>
              </a:rPr>
              <a:t>Superbrands</a:t>
            </a:r>
            <a:r>
              <a:rPr lang="en-US" dirty="0">
                <a:solidFill>
                  <a:schemeClr val="bg1"/>
                </a:solidFill>
              </a:rPr>
              <a:t> Award </a:t>
            </a:r>
            <a:r>
              <a:rPr lang="en-US" dirty="0" err="1">
                <a:solidFill>
                  <a:schemeClr val="bg1"/>
                </a:solidFill>
              </a:rPr>
              <a:t>dari</a:t>
            </a:r>
            <a:r>
              <a:rPr lang="en-US" dirty="0">
                <a:solidFill>
                  <a:schemeClr val="bg1"/>
                </a:solidFill>
              </a:rPr>
              <a:t> </a:t>
            </a:r>
            <a:r>
              <a:rPr lang="en-US" dirty="0" err="1">
                <a:solidFill>
                  <a:schemeClr val="bg1"/>
                </a:solidFill>
              </a:rPr>
              <a:t>Superbrands</a:t>
            </a:r>
            <a:r>
              <a:rPr lang="en-US" dirty="0">
                <a:solidFill>
                  <a:schemeClr val="bg1"/>
                </a:solidFill>
              </a:rPr>
              <a:t> Organization pada </a:t>
            </a:r>
            <a:r>
              <a:rPr lang="en-US" dirty="0" err="1">
                <a:solidFill>
                  <a:schemeClr val="bg1"/>
                </a:solidFill>
              </a:rPr>
              <a:t>tahun</a:t>
            </a:r>
            <a:r>
              <a:rPr lang="en-US" dirty="0">
                <a:solidFill>
                  <a:schemeClr val="bg1"/>
                </a:solidFill>
              </a:rPr>
              <a:t> 2004 &amp; 2005</a:t>
            </a:r>
          </a:p>
          <a:p>
            <a:pPr algn="just"/>
            <a:endParaRPr lang="en-US" dirty="0">
              <a:solidFill>
                <a:schemeClr val="bg1"/>
              </a:solidFill>
            </a:endParaRPr>
          </a:p>
        </p:txBody>
      </p:sp>
      <p:pic>
        <p:nvPicPr>
          <p:cNvPr id="4" name="Gambar 3">
            <a:extLst>
              <a:ext uri="{FF2B5EF4-FFF2-40B4-BE49-F238E27FC236}">
                <a16:creationId xmlns:a16="http://schemas.microsoft.com/office/drawing/2014/main" id="{DF81883B-2B2B-4283-8964-C891BEE01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9537"/>
            <a:ext cx="3081087" cy="1836437"/>
          </a:xfrm>
          <a:prstGeom prst="rect">
            <a:avLst/>
          </a:prstGeom>
        </p:spPr>
      </p:pic>
      <p:pic>
        <p:nvPicPr>
          <p:cNvPr id="10" name="Gambar 9">
            <a:extLst>
              <a:ext uri="{FF2B5EF4-FFF2-40B4-BE49-F238E27FC236}">
                <a16:creationId xmlns:a16="http://schemas.microsoft.com/office/drawing/2014/main" id="{3193BD4F-52AE-41BF-A0B0-A0AD9C94E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072" y="4829537"/>
            <a:ext cx="3081087" cy="2010905"/>
          </a:xfrm>
          <a:prstGeom prst="rect">
            <a:avLst/>
          </a:prstGeom>
        </p:spPr>
      </p:pic>
      <p:pic>
        <p:nvPicPr>
          <p:cNvPr id="12" name="Gambar 11" descr="Sebuah gambar berisi mobil, bangunan, jalan, luar ruangan&#10;&#10;Deskripsi dihasilkan secara otomatis">
            <a:extLst>
              <a:ext uri="{FF2B5EF4-FFF2-40B4-BE49-F238E27FC236}">
                <a16:creationId xmlns:a16="http://schemas.microsoft.com/office/drawing/2014/main" id="{A2ED0AE1-08A7-4ACD-87DE-7ADB1EC3A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579" y="4655069"/>
            <a:ext cx="5930671" cy="2010905"/>
          </a:xfrm>
          <a:prstGeom prst="rect">
            <a:avLst/>
          </a:prstGeom>
        </p:spPr>
      </p:pic>
    </p:spTree>
    <p:extLst>
      <p:ext uri="{BB962C8B-B14F-4D97-AF65-F5344CB8AC3E}">
        <p14:creationId xmlns:p14="http://schemas.microsoft.com/office/powerpoint/2010/main" val="282731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Toyota </a:t>
            </a:r>
            <a:r>
              <a:rPr lang="en-US" sz="3000" dirty="0" err="1"/>
              <a:t>Tahun</a:t>
            </a:r>
            <a:r>
              <a:rPr lang="en-US" sz="3000" dirty="0"/>
              <a:t> 2002 ( 2001 - 2005) </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2031325"/>
          </a:xfrm>
          <a:prstGeom prst="rect">
            <a:avLst/>
          </a:prstGeom>
          <a:noFill/>
        </p:spPr>
        <p:txBody>
          <a:bodyPr wrap="square" rtlCol="0">
            <a:spAutoFit/>
          </a:bodyPr>
          <a:lstStyle/>
          <a:p>
            <a:pPr algn="just"/>
            <a:r>
              <a:rPr lang="en-US" dirty="0" err="1">
                <a:solidFill>
                  <a:schemeClr val="bg1"/>
                </a:solidFill>
              </a:rPr>
              <a:t>Terbukti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berdasarkan</a:t>
            </a:r>
            <a:r>
              <a:rPr lang="en-US" dirty="0">
                <a:solidFill>
                  <a:schemeClr val="bg1"/>
                </a:solidFill>
              </a:rPr>
              <a:t> IPM </a:t>
            </a:r>
            <a:r>
              <a:rPr lang="en-US" dirty="0" err="1">
                <a:solidFill>
                  <a:schemeClr val="bg1"/>
                </a:solidFill>
              </a:rPr>
              <a:t>Tahun</a:t>
            </a:r>
            <a:r>
              <a:rPr lang="en-US" dirty="0">
                <a:solidFill>
                  <a:schemeClr val="bg1"/>
                </a:solidFill>
              </a:rPr>
              <a:t> 2002 </a:t>
            </a:r>
            <a:r>
              <a:rPr lang="en-US" dirty="0" err="1">
                <a:solidFill>
                  <a:schemeClr val="bg1"/>
                </a:solidFill>
              </a:rPr>
              <a:t>bernilai</a:t>
            </a:r>
            <a:r>
              <a:rPr lang="en-US" dirty="0">
                <a:solidFill>
                  <a:schemeClr val="bg1"/>
                </a:solidFill>
              </a:rPr>
              <a:t> 0.5 % </a:t>
            </a:r>
            <a:r>
              <a:rPr lang="en-US" dirty="0" err="1">
                <a:solidFill>
                  <a:schemeClr val="bg1"/>
                </a:solidFill>
              </a:rPr>
              <a:t>dikarenakan</a:t>
            </a:r>
            <a:r>
              <a:rPr lang="en-US" dirty="0">
                <a:solidFill>
                  <a:schemeClr val="bg1"/>
                </a:solidFill>
              </a:rPr>
              <a:t> pada masa </a:t>
            </a:r>
            <a:r>
              <a:rPr lang="en-US" dirty="0" err="1">
                <a:solidFill>
                  <a:schemeClr val="bg1"/>
                </a:solidFill>
              </a:rPr>
              <a:t>ini</a:t>
            </a:r>
            <a:r>
              <a:rPr lang="en-US" dirty="0">
                <a:solidFill>
                  <a:schemeClr val="bg1"/>
                </a:solidFill>
              </a:rPr>
              <a:t> Indonesia </a:t>
            </a:r>
            <a:r>
              <a:rPr lang="en-US" dirty="0" err="1">
                <a:solidFill>
                  <a:schemeClr val="bg1"/>
                </a:solidFill>
              </a:rPr>
              <a:t>masih</a:t>
            </a:r>
            <a:r>
              <a:rPr lang="en-US" dirty="0">
                <a:solidFill>
                  <a:schemeClr val="bg1"/>
                </a:solidFill>
              </a:rPr>
              <a:t> </a:t>
            </a:r>
            <a:r>
              <a:rPr lang="en-US" dirty="0" err="1">
                <a:solidFill>
                  <a:schemeClr val="bg1"/>
                </a:solidFill>
              </a:rPr>
              <a:t>memulihkan</a:t>
            </a:r>
            <a:r>
              <a:rPr lang="en-US" dirty="0">
                <a:solidFill>
                  <a:schemeClr val="bg1"/>
                </a:solidFill>
              </a:rPr>
              <a:t> </a:t>
            </a:r>
            <a:r>
              <a:rPr lang="en-US" dirty="0" err="1">
                <a:solidFill>
                  <a:schemeClr val="bg1"/>
                </a:solidFill>
              </a:rPr>
              <a:t>krisis</a:t>
            </a:r>
            <a:r>
              <a:rPr lang="en-US" dirty="0">
                <a:solidFill>
                  <a:schemeClr val="bg1"/>
                </a:solidFill>
              </a:rPr>
              <a:t> </a:t>
            </a:r>
            <a:r>
              <a:rPr lang="en-US" dirty="0" err="1">
                <a:solidFill>
                  <a:schemeClr val="bg1"/>
                </a:solidFill>
              </a:rPr>
              <a:t>ekonomi</a:t>
            </a:r>
            <a:r>
              <a:rPr lang="en-US" dirty="0">
                <a:solidFill>
                  <a:schemeClr val="bg1"/>
                </a:solidFill>
              </a:rPr>
              <a:t> dan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pada masa </a:t>
            </a:r>
            <a:r>
              <a:rPr lang="en-US" dirty="0" err="1">
                <a:solidFill>
                  <a:schemeClr val="bg1"/>
                </a:solidFill>
              </a:rPr>
              <a:t>pemerintahan</a:t>
            </a:r>
            <a:r>
              <a:rPr lang="en-US" dirty="0">
                <a:solidFill>
                  <a:schemeClr val="bg1"/>
                </a:solidFill>
              </a:rPr>
              <a:t> B.J Habibie </a:t>
            </a:r>
            <a:r>
              <a:rPr lang="en-US" dirty="0" err="1">
                <a:solidFill>
                  <a:schemeClr val="bg1"/>
                </a:solidFill>
              </a:rPr>
              <a:t>Kaitannya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penurunan</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harus</a:t>
            </a:r>
            <a:r>
              <a:rPr lang="en-US" dirty="0">
                <a:solidFill>
                  <a:schemeClr val="bg1"/>
                </a:solidFill>
              </a:rPr>
              <a:t> </a:t>
            </a:r>
            <a:r>
              <a:rPr lang="en-US" dirty="0" err="1">
                <a:solidFill>
                  <a:schemeClr val="bg1"/>
                </a:solidFill>
              </a:rPr>
              <a:t>mementingkan</a:t>
            </a:r>
            <a:r>
              <a:rPr lang="en-US" dirty="0">
                <a:solidFill>
                  <a:schemeClr val="bg1"/>
                </a:solidFill>
              </a:rPr>
              <a:t> </a:t>
            </a:r>
            <a:r>
              <a:rPr lang="en-US" dirty="0" err="1">
                <a:solidFill>
                  <a:schemeClr val="bg1"/>
                </a:solidFill>
              </a:rPr>
              <a:t>kebutuhan</a:t>
            </a:r>
            <a:r>
              <a:rPr lang="en-US" dirty="0">
                <a:solidFill>
                  <a:schemeClr val="bg1"/>
                </a:solidFill>
              </a:rPr>
              <a:t> </a:t>
            </a:r>
            <a:r>
              <a:rPr lang="en-US" dirty="0" err="1">
                <a:solidFill>
                  <a:schemeClr val="bg1"/>
                </a:solidFill>
              </a:rPr>
              <a:t>sandang</a:t>
            </a:r>
            <a:r>
              <a:rPr lang="en-US" dirty="0">
                <a:solidFill>
                  <a:schemeClr val="bg1"/>
                </a:solidFill>
              </a:rPr>
              <a:t> , </a:t>
            </a:r>
            <a:r>
              <a:rPr lang="en-US" dirty="0" err="1">
                <a:solidFill>
                  <a:schemeClr val="bg1"/>
                </a:solidFill>
              </a:rPr>
              <a:t>pangan</a:t>
            </a:r>
            <a:r>
              <a:rPr lang="en-US" dirty="0">
                <a:solidFill>
                  <a:schemeClr val="bg1"/>
                </a:solidFill>
              </a:rPr>
              <a:t> dan </a:t>
            </a:r>
            <a:r>
              <a:rPr lang="en-US" dirty="0" err="1">
                <a:solidFill>
                  <a:schemeClr val="bg1"/>
                </a:solidFill>
              </a:rPr>
              <a:t>papan</a:t>
            </a:r>
            <a:r>
              <a:rPr lang="en-US" dirty="0">
                <a:solidFill>
                  <a:schemeClr val="bg1"/>
                </a:solidFill>
              </a:rPr>
              <a:t> </a:t>
            </a:r>
            <a:r>
              <a:rPr lang="en-US" dirty="0" err="1">
                <a:solidFill>
                  <a:schemeClr val="bg1"/>
                </a:solidFill>
              </a:rPr>
              <a:t>baru</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membeli</a:t>
            </a:r>
            <a:r>
              <a:rPr lang="en-US" dirty="0">
                <a:solidFill>
                  <a:schemeClr val="bg1"/>
                </a:solidFill>
              </a:rPr>
              <a:t> </a:t>
            </a:r>
            <a:r>
              <a:rPr lang="en-US" dirty="0" err="1">
                <a:solidFill>
                  <a:schemeClr val="bg1"/>
                </a:solidFill>
              </a:rPr>
              <a:t>mobil</a:t>
            </a:r>
            <a:r>
              <a:rPr lang="en-US" dirty="0">
                <a:solidFill>
                  <a:schemeClr val="bg1"/>
                </a:solidFill>
              </a:rPr>
              <a:t> Toyota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pada </a:t>
            </a:r>
            <a:r>
              <a:rPr lang="en-US" dirty="0" err="1">
                <a:solidFill>
                  <a:schemeClr val="bg1"/>
                </a:solidFill>
              </a:rPr>
              <a:t>tahun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lapangan</a:t>
            </a:r>
            <a:r>
              <a:rPr lang="en-US" dirty="0">
                <a:solidFill>
                  <a:schemeClr val="bg1"/>
                </a:solidFill>
              </a:rPr>
              <a:t> </a:t>
            </a:r>
            <a:r>
              <a:rPr lang="en-US" dirty="0" err="1">
                <a:solidFill>
                  <a:schemeClr val="bg1"/>
                </a:solidFill>
              </a:rPr>
              <a:t>pekerjaan</a:t>
            </a:r>
            <a:r>
              <a:rPr lang="en-US" dirty="0">
                <a:solidFill>
                  <a:schemeClr val="bg1"/>
                </a:solidFill>
              </a:rPr>
              <a:t> </a:t>
            </a:r>
            <a:r>
              <a:rPr lang="en-US" dirty="0" err="1">
                <a:solidFill>
                  <a:schemeClr val="bg1"/>
                </a:solidFill>
              </a:rPr>
              <a:t>meningkat</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terdapat</a:t>
            </a:r>
            <a:r>
              <a:rPr lang="en-US" dirty="0">
                <a:solidFill>
                  <a:schemeClr val="bg1"/>
                </a:solidFill>
              </a:rPr>
              <a:t> </a:t>
            </a:r>
            <a:r>
              <a:rPr lang="en-US" dirty="0" err="1">
                <a:solidFill>
                  <a:schemeClr val="bg1"/>
                </a:solidFill>
              </a:rPr>
              <a:t>kestabilan</a:t>
            </a:r>
            <a:r>
              <a:rPr lang="en-US" dirty="0">
                <a:solidFill>
                  <a:schemeClr val="bg1"/>
                </a:solidFill>
              </a:rPr>
              <a:t> </a:t>
            </a:r>
            <a:r>
              <a:rPr lang="en-US" dirty="0" err="1">
                <a:solidFill>
                  <a:schemeClr val="bg1"/>
                </a:solidFill>
              </a:rPr>
              <a:t>saham</a:t>
            </a:r>
            <a:r>
              <a:rPr lang="en-US" dirty="0">
                <a:solidFill>
                  <a:schemeClr val="bg1"/>
                </a:solidFill>
              </a:rPr>
              <a:t> Toyota </a:t>
            </a:r>
            <a:r>
              <a:rPr lang="en-US" dirty="0" err="1">
                <a:solidFill>
                  <a:schemeClr val="bg1"/>
                </a:solidFill>
              </a:rPr>
              <a:t>terhadap</a:t>
            </a:r>
            <a:r>
              <a:rPr lang="en-US" dirty="0">
                <a:solidFill>
                  <a:schemeClr val="bg1"/>
                </a:solidFill>
              </a:rPr>
              <a:t> SDM yang </a:t>
            </a:r>
            <a:r>
              <a:rPr lang="en-US" dirty="0" err="1">
                <a:solidFill>
                  <a:schemeClr val="bg1"/>
                </a:solidFill>
              </a:rPr>
              <a:t>ada</a:t>
            </a:r>
            <a:r>
              <a:rPr lang="en-US" dirty="0">
                <a:solidFill>
                  <a:schemeClr val="bg1"/>
                </a:solidFill>
              </a:rPr>
              <a:t> di Indonesia </a:t>
            </a:r>
            <a:r>
              <a:rPr lang="en-US" dirty="0" err="1">
                <a:solidFill>
                  <a:schemeClr val="bg1"/>
                </a:solidFill>
              </a:rPr>
              <a:t>dengan</a:t>
            </a:r>
            <a:r>
              <a:rPr lang="en-US" dirty="0">
                <a:solidFill>
                  <a:schemeClr val="bg1"/>
                </a:solidFill>
              </a:rPr>
              <a:t> </a:t>
            </a:r>
            <a:r>
              <a:rPr lang="nn-NO" dirty="0">
                <a:solidFill>
                  <a:schemeClr val="bg1"/>
                </a:solidFill>
              </a:rPr>
              <a:t>didirikan PT. Toyota Motor Manufacturing Indonesia (TMMIN) dan TAM (Toyota Astra Motor) sebagai distributor. Kebijakan pemerintah terkait pengembangan bisnis dimulai pada tahun 2000-an </a:t>
            </a:r>
            <a:endParaRPr lang="en-US" dirty="0">
              <a:solidFill>
                <a:schemeClr val="bg1"/>
              </a:solidFill>
            </a:endParaRPr>
          </a:p>
        </p:txBody>
      </p:sp>
      <p:pic>
        <p:nvPicPr>
          <p:cNvPr id="3" name="Gambar 2">
            <a:extLst>
              <a:ext uri="{FF2B5EF4-FFF2-40B4-BE49-F238E27FC236}">
                <a16:creationId xmlns:a16="http://schemas.microsoft.com/office/drawing/2014/main" id="{ADC32D49-5664-448D-806B-CC258A01129A}"/>
              </a:ext>
            </a:extLst>
          </p:cNvPr>
          <p:cNvPicPr>
            <a:picLocks noChangeAspect="1"/>
          </p:cNvPicPr>
          <p:nvPr/>
        </p:nvPicPr>
        <p:blipFill>
          <a:blip r:embed="rId2"/>
          <a:stretch>
            <a:fillRect/>
          </a:stretch>
        </p:blipFill>
        <p:spPr>
          <a:xfrm>
            <a:off x="462987" y="904730"/>
            <a:ext cx="11266024" cy="3915526"/>
          </a:xfrm>
          <a:prstGeom prst="rect">
            <a:avLst/>
          </a:prstGeom>
        </p:spPr>
      </p:pic>
      <p:cxnSp>
        <p:nvCxnSpPr>
          <p:cNvPr id="9" name="Konektor Panah Lurus 8">
            <a:extLst>
              <a:ext uri="{FF2B5EF4-FFF2-40B4-BE49-F238E27FC236}">
                <a16:creationId xmlns:a16="http://schemas.microsoft.com/office/drawing/2014/main" id="{70517CF2-786E-4887-BE85-B3A16754C1E6}"/>
              </a:ext>
            </a:extLst>
          </p:cNvPr>
          <p:cNvCxnSpPr>
            <a:cxnSpLocks/>
          </p:cNvCxnSpPr>
          <p:nvPr/>
        </p:nvCxnSpPr>
        <p:spPr>
          <a:xfrm flipH="1" flipV="1">
            <a:off x="1563758" y="3233530"/>
            <a:ext cx="331303" cy="450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Persegi Panjang 14">
            <a:extLst>
              <a:ext uri="{FF2B5EF4-FFF2-40B4-BE49-F238E27FC236}">
                <a16:creationId xmlns:a16="http://schemas.microsoft.com/office/drawing/2014/main" id="{4277A764-042B-482B-B7F1-4F08B74EAA76}"/>
              </a:ext>
            </a:extLst>
          </p:cNvPr>
          <p:cNvSpPr/>
          <p:nvPr/>
        </p:nvSpPr>
        <p:spPr>
          <a:xfrm>
            <a:off x="1563758" y="3740315"/>
            <a:ext cx="1504121" cy="341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IPM </a:t>
            </a:r>
            <a:r>
              <a:rPr lang="en-US" sz="1000" dirty="0" err="1"/>
              <a:t>Awal</a:t>
            </a:r>
            <a:r>
              <a:rPr lang="en-US" sz="1000" dirty="0"/>
              <a:t> 2002 </a:t>
            </a:r>
            <a:r>
              <a:rPr lang="en-US" sz="1000" dirty="0" err="1"/>
              <a:t>Peralihan</a:t>
            </a:r>
            <a:r>
              <a:rPr lang="en-US" sz="1000" dirty="0"/>
              <a:t> 2001</a:t>
            </a:r>
          </a:p>
        </p:txBody>
      </p:sp>
    </p:spTree>
    <p:extLst>
      <p:ext uri="{BB962C8B-B14F-4D97-AF65-F5344CB8AC3E}">
        <p14:creationId xmlns:p14="http://schemas.microsoft.com/office/powerpoint/2010/main" val="247040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Ketujuh</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4" name="Gambar 3">
            <a:extLst>
              <a:ext uri="{FF2B5EF4-FFF2-40B4-BE49-F238E27FC236}">
                <a16:creationId xmlns:a16="http://schemas.microsoft.com/office/drawing/2014/main" id="{96DB6679-D78B-4D62-A46E-DFF3A058FD14}"/>
              </a:ext>
            </a:extLst>
          </p:cNvPr>
          <p:cNvPicPr>
            <a:picLocks noChangeAspect="1"/>
          </p:cNvPicPr>
          <p:nvPr/>
        </p:nvPicPr>
        <p:blipFill>
          <a:blip r:embed="rId2"/>
          <a:stretch>
            <a:fillRect/>
          </a:stretch>
        </p:blipFill>
        <p:spPr>
          <a:xfrm>
            <a:off x="234856" y="517073"/>
            <a:ext cx="11816118" cy="6118785"/>
          </a:xfrm>
          <a:prstGeom prst="rect">
            <a:avLst/>
          </a:prstGeom>
        </p:spPr>
      </p:pic>
      <p:sp>
        <p:nvSpPr>
          <p:cNvPr id="10" name="Persegi Panjang 9">
            <a:extLst>
              <a:ext uri="{FF2B5EF4-FFF2-40B4-BE49-F238E27FC236}">
                <a16:creationId xmlns:a16="http://schemas.microsoft.com/office/drawing/2014/main" id="{1D21FB06-E0DF-475E-8041-58D27AD4CBDD}"/>
              </a:ext>
            </a:extLst>
          </p:cNvPr>
          <p:cNvSpPr/>
          <p:nvPr/>
        </p:nvSpPr>
        <p:spPr>
          <a:xfrm>
            <a:off x="7862989" y="2081462"/>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cxnSp>
        <p:nvCxnSpPr>
          <p:cNvPr id="11" name="Konektor Panah Lurus 10">
            <a:extLst>
              <a:ext uri="{FF2B5EF4-FFF2-40B4-BE49-F238E27FC236}">
                <a16:creationId xmlns:a16="http://schemas.microsoft.com/office/drawing/2014/main" id="{469B45F1-96B7-4944-9D1B-9722D5C777DE}"/>
              </a:ext>
            </a:extLst>
          </p:cNvPr>
          <p:cNvCxnSpPr>
            <a:cxnSpLocks/>
          </p:cNvCxnSpPr>
          <p:nvPr/>
        </p:nvCxnSpPr>
        <p:spPr>
          <a:xfrm flipH="1">
            <a:off x="6946712" y="2621122"/>
            <a:ext cx="1678673" cy="9553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65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727944" y="-27296"/>
            <a:ext cx="11573197" cy="724247"/>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2009</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582220"/>
            <a:ext cx="12192000" cy="6463308"/>
          </a:xfrm>
          <a:prstGeom prst="rect">
            <a:avLst/>
          </a:prstGeom>
          <a:noFill/>
        </p:spPr>
        <p:txBody>
          <a:bodyPr wrap="square" rtlCol="0">
            <a:spAutoFit/>
          </a:bodyPr>
          <a:lstStyle/>
          <a:p>
            <a:pPr algn="just"/>
            <a:r>
              <a:rPr lang="en-US" dirty="0">
                <a:solidFill>
                  <a:schemeClr val="bg1"/>
                </a:solidFill>
              </a:rPr>
              <a:t>Toyota </a:t>
            </a:r>
            <a:r>
              <a:rPr lang="en-US" dirty="0" err="1">
                <a:solidFill>
                  <a:schemeClr val="bg1"/>
                </a:solidFill>
              </a:rPr>
              <a:t>meningkatkan</a:t>
            </a:r>
            <a:r>
              <a:rPr lang="en-US" dirty="0">
                <a:solidFill>
                  <a:schemeClr val="bg1"/>
                </a:solidFill>
              </a:rPr>
              <a:t> </a:t>
            </a:r>
            <a:r>
              <a:rPr lang="en-US" dirty="0" err="1">
                <a:solidFill>
                  <a:schemeClr val="bg1"/>
                </a:solidFill>
              </a:rPr>
              <a:t>sahamnya</a:t>
            </a:r>
            <a:r>
              <a:rPr lang="en-US" dirty="0">
                <a:solidFill>
                  <a:schemeClr val="bg1"/>
                </a:solidFill>
              </a:rPr>
              <a:t> di FHI </a:t>
            </a:r>
            <a:r>
              <a:rPr lang="en-US" dirty="0" err="1">
                <a:solidFill>
                  <a:schemeClr val="bg1"/>
                </a:solidFill>
              </a:rPr>
              <a:t>menjadi</a:t>
            </a:r>
            <a:r>
              <a:rPr lang="en-US" dirty="0">
                <a:solidFill>
                  <a:schemeClr val="bg1"/>
                </a:solidFill>
              </a:rPr>
              <a:t> 16,5 </a:t>
            </a:r>
            <a:r>
              <a:rPr lang="en-US" dirty="0" err="1">
                <a:solidFill>
                  <a:schemeClr val="bg1"/>
                </a:solidFill>
              </a:rPr>
              <a:t>persen</a:t>
            </a:r>
            <a:r>
              <a:rPr lang="en-US" dirty="0">
                <a:solidFill>
                  <a:schemeClr val="bg1"/>
                </a:solidFill>
              </a:rPr>
              <a:t>. </a:t>
            </a:r>
            <a:r>
              <a:rPr lang="en-US" dirty="0" err="1">
                <a:solidFill>
                  <a:schemeClr val="bg1"/>
                </a:solidFill>
              </a:rPr>
              <a:t>Kedua</a:t>
            </a:r>
            <a:r>
              <a:rPr lang="en-US" dirty="0">
                <a:solidFill>
                  <a:schemeClr val="bg1"/>
                </a:solidFill>
              </a:rPr>
              <a:t> </a:t>
            </a:r>
            <a:r>
              <a:rPr lang="en-US" dirty="0" err="1">
                <a:solidFill>
                  <a:schemeClr val="bg1"/>
                </a:solidFill>
              </a:rPr>
              <a:t>perusahaan</a:t>
            </a:r>
            <a:r>
              <a:rPr lang="en-US" dirty="0">
                <a:solidFill>
                  <a:schemeClr val="bg1"/>
                </a:solidFill>
              </a:rPr>
              <a:t> juga </a:t>
            </a:r>
            <a:r>
              <a:rPr lang="en-US" dirty="0" err="1">
                <a:solidFill>
                  <a:schemeClr val="bg1"/>
                </a:solidFill>
              </a:rPr>
              <a:t>memutuskan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mobil</a:t>
            </a:r>
            <a:r>
              <a:rPr lang="en-US" dirty="0">
                <a:solidFill>
                  <a:schemeClr val="bg1"/>
                </a:solidFill>
              </a:rPr>
              <a:t> sport </a:t>
            </a:r>
            <a:r>
              <a:rPr lang="en-US" dirty="0" err="1">
                <a:solidFill>
                  <a:schemeClr val="bg1"/>
                </a:solidFill>
              </a:rPr>
              <a:t>penggerak</a:t>
            </a:r>
            <a:r>
              <a:rPr lang="en-US" dirty="0">
                <a:solidFill>
                  <a:schemeClr val="bg1"/>
                </a:solidFill>
              </a:rPr>
              <a:t> </a:t>
            </a:r>
            <a:r>
              <a:rPr lang="en-US" dirty="0" err="1">
                <a:solidFill>
                  <a:schemeClr val="bg1"/>
                </a:solidFill>
              </a:rPr>
              <a:t>roda</a:t>
            </a:r>
            <a:r>
              <a:rPr lang="en-US" dirty="0">
                <a:solidFill>
                  <a:schemeClr val="bg1"/>
                </a:solidFill>
              </a:rPr>
              <a:t> </a:t>
            </a:r>
            <a:r>
              <a:rPr lang="en-US" dirty="0" err="1">
                <a:solidFill>
                  <a:schemeClr val="bg1"/>
                </a:solidFill>
              </a:rPr>
              <a:t>belakang</a:t>
            </a:r>
            <a:r>
              <a:rPr lang="en-US" dirty="0">
                <a:solidFill>
                  <a:schemeClr val="bg1"/>
                </a:solidFill>
              </a:rPr>
              <a:t>, yang </a:t>
            </a:r>
            <a:r>
              <a:rPr lang="en-US" dirty="0" err="1">
                <a:solidFill>
                  <a:schemeClr val="bg1"/>
                </a:solidFill>
              </a:rPr>
              <a:t>kemudian</a:t>
            </a:r>
            <a:r>
              <a:rPr lang="en-US" dirty="0">
                <a:solidFill>
                  <a:schemeClr val="bg1"/>
                </a:solidFill>
              </a:rPr>
              <a:t> </a:t>
            </a:r>
            <a:r>
              <a:rPr lang="en-US" dirty="0" err="1">
                <a:solidFill>
                  <a:schemeClr val="bg1"/>
                </a:solidFill>
              </a:rPr>
              <a:t>dikenal</a:t>
            </a:r>
            <a:r>
              <a:rPr lang="en-US" dirty="0">
                <a:solidFill>
                  <a:schemeClr val="bg1"/>
                </a:solidFill>
              </a:rPr>
              <a:t> </a:t>
            </a:r>
            <a:r>
              <a:rPr lang="en-US" dirty="0" err="1">
                <a:solidFill>
                  <a:schemeClr val="bg1"/>
                </a:solidFill>
              </a:rPr>
              <a:t>sebagai</a:t>
            </a:r>
            <a:r>
              <a:rPr lang="en-US" dirty="0">
                <a:solidFill>
                  <a:schemeClr val="bg1"/>
                </a:solidFill>
              </a:rPr>
              <a:t> Toyota 86 dan Subaru BRX.</a:t>
            </a:r>
          </a:p>
          <a:p>
            <a:pPr algn="just"/>
            <a:endParaRPr lang="en-US" dirty="0">
              <a:solidFill>
                <a:schemeClr val="bg1"/>
              </a:solidFill>
            </a:endParaRPr>
          </a:p>
          <a:p>
            <a:pPr algn="just"/>
            <a:r>
              <a:rPr lang="en-US" dirty="0">
                <a:solidFill>
                  <a:schemeClr val="bg1"/>
                </a:solidFill>
              </a:rPr>
              <a:t>Toyota </a:t>
            </a:r>
            <a:r>
              <a:rPr lang="en-US" dirty="0" err="1">
                <a:solidFill>
                  <a:schemeClr val="bg1"/>
                </a:solidFill>
              </a:rPr>
              <a:t>mengakuisisi</a:t>
            </a:r>
            <a:r>
              <a:rPr lang="en-US" dirty="0">
                <a:solidFill>
                  <a:schemeClr val="bg1"/>
                </a:solidFill>
              </a:rPr>
              <a:t> </a:t>
            </a:r>
            <a:r>
              <a:rPr lang="en-US" dirty="0" err="1">
                <a:solidFill>
                  <a:schemeClr val="bg1"/>
                </a:solidFill>
              </a:rPr>
              <a:t>sekitar</a:t>
            </a:r>
            <a:r>
              <a:rPr lang="en-US" dirty="0">
                <a:solidFill>
                  <a:schemeClr val="bg1"/>
                </a:solidFill>
              </a:rPr>
              <a:t> 3 </a:t>
            </a:r>
            <a:r>
              <a:rPr lang="en-US" dirty="0" err="1">
                <a:solidFill>
                  <a:schemeClr val="bg1"/>
                </a:solidFill>
              </a:rPr>
              <a:t>persen</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asal</a:t>
            </a:r>
            <a:r>
              <a:rPr lang="en-US" dirty="0">
                <a:solidFill>
                  <a:schemeClr val="bg1"/>
                </a:solidFill>
              </a:rPr>
              <a:t> Amerika </a:t>
            </a:r>
            <a:r>
              <a:rPr lang="en-US" dirty="0" err="1">
                <a:solidFill>
                  <a:schemeClr val="bg1"/>
                </a:solidFill>
              </a:rPr>
              <a:t>Serikat</a:t>
            </a:r>
            <a:r>
              <a:rPr lang="en-US" dirty="0">
                <a:solidFill>
                  <a:schemeClr val="bg1"/>
                </a:solidFill>
              </a:rPr>
              <a:t> Tesla. </a:t>
            </a:r>
            <a:r>
              <a:rPr lang="en-US" dirty="0" err="1">
                <a:solidFill>
                  <a:schemeClr val="bg1"/>
                </a:solidFill>
              </a:rPr>
              <a:t>Kedua</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listrik</a:t>
            </a:r>
            <a:r>
              <a:rPr lang="en-US" dirty="0">
                <a:solidFill>
                  <a:schemeClr val="bg1"/>
                </a:solidFill>
              </a:rPr>
              <a:t> yang </a:t>
            </a:r>
            <a:r>
              <a:rPr lang="en-US" dirty="0" err="1">
                <a:solidFill>
                  <a:schemeClr val="bg1"/>
                </a:solidFill>
              </a:rPr>
              <a:t>diinginkan</a:t>
            </a:r>
            <a:r>
              <a:rPr lang="en-US" dirty="0">
                <a:solidFill>
                  <a:schemeClr val="bg1"/>
                </a:solidFill>
              </a:rPr>
              <a:t> </a:t>
            </a:r>
            <a:r>
              <a:rPr lang="en-US" dirty="0" err="1">
                <a:solidFill>
                  <a:schemeClr val="bg1"/>
                </a:solidFill>
              </a:rPr>
              <a:t>konsumen</a:t>
            </a:r>
            <a:r>
              <a:rPr lang="en-US" dirty="0">
                <a:solidFill>
                  <a:schemeClr val="bg1"/>
                </a:solidFill>
              </a:rPr>
              <a:t> di masa </a:t>
            </a:r>
            <a:r>
              <a:rPr lang="en-US" dirty="0" err="1">
                <a:solidFill>
                  <a:schemeClr val="bg1"/>
                </a:solidFill>
              </a:rPr>
              <a:t>depan</a:t>
            </a:r>
            <a:r>
              <a:rPr lang="en-US" dirty="0">
                <a:solidFill>
                  <a:schemeClr val="bg1"/>
                </a:solidFill>
              </a:rPr>
              <a:t>.</a:t>
            </a:r>
          </a:p>
          <a:p>
            <a:pPr algn="just"/>
            <a:endParaRPr lang="en-US" dirty="0">
              <a:solidFill>
                <a:schemeClr val="bg1"/>
              </a:solidFill>
            </a:endParaRPr>
          </a:p>
          <a:p>
            <a:pPr algn="just"/>
            <a:r>
              <a:rPr lang="en-US" dirty="0" err="1">
                <a:solidFill>
                  <a:schemeClr val="bg1"/>
                </a:solidFill>
              </a:rPr>
              <a:t>Kebijakan</a:t>
            </a:r>
            <a:r>
              <a:rPr lang="en-US" dirty="0">
                <a:solidFill>
                  <a:schemeClr val="bg1"/>
                </a:solidFill>
              </a:rPr>
              <a:t> </a:t>
            </a:r>
            <a:r>
              <a:rPr lang="en-US" dirty="0" err="1">
                <a:solidFill>
                  <a:schemeClr val="bg1"/>
                </a:solidFill>
              </a:rPr>
              <a:t>Pemerintah</a:t>
            </a:r>
            <a:r>
              <a:rPr lang="en-US" dirty="0">
                <a:solidFill>
                  <a:schemeClr val="bg1"/>
                </a:solidFill>
              </a:rPr>
              <a:t> UU No 25 </a:t>
            </a:r>
            <a:r>
              <a:rPr lang="en-US" dirty="0" err="1">
                <a:solidFill>
                  <a:schemeClr val="bg1"/>
                </a:solidFill>
              </a:rPr>
              <a:t>Tahun</a:t>
            </a:r>
            <a:r>
              <a:rPr lang="en-US" dirty="0">
                <a:solidFill>
                  <a:schemeClr val="bg1"/>
                </a:solidFill>
              </a:rPr>
              <a:t> 2007 </a:t>
            </a:r>
            <a:r>
              <a:rPr lang="en-US" dirty="0" err="1">
                <a:solidFill>
                  <a:schemeClr val="bg1"/>
                </a:solidFill>
              </a:rPr>
              <a:t>Penanaman</a:t>
            </a:r>
            <a:r>
              <a:rPr lang="en-US" dirty="0">
                <a:solidFill>
                  <a:schemeClr val="bg1"/>
                </a:solidFill>
              </a:rPr>
              <a:t> Modal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Pengurangan</a:t>
            </a:r>
            <a:r>
              <a:rPr lang="en-US" dirty="0">
                <a:solidFill>
                  <a:schemeClr val="bg1"/>
                </a:solidFill>
                <a:sym typeface="Wingdings" panose="05000000000000000000" pitchFamily="2" charset="2"/>
              </a:rPr>
              <a:t> Tax Holiday </a:t>
            </a:r>
            <a:r>
              <a:rPr lang="en-US" dirty="0" err="1">
                <a:solidFill>
                  <a:schemeClr val="bg1"/>
                </a:solidFill>
                <a:sym typeface="Wingdings" panose="05000000000000000000" pitchFamily="2" charset="2"/>
              </a:rPr>
              <a:t>dimana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Jika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Kebijakan</a:t>
            </a:r>
            <a:r>
              <a:rPr lang="en-US" dirty="0">
                <a:solidFill>
                  <a:schemeClr val="bg1"/>
                </a:solidFill>
                <a:sym typeface="Wingdings" panose="05000000000000000000" pitchFamily="2" charset="2"/>
              </a:rPr>
              <a:t> tax holiday </a:t>
            </a:r>
            <a:r>
              <a:rPr lang="en-US" dirty="0" err="1">
                <a:solidFill>
                  <a:schemeClr val="bg1"/>
                </a:solidFill>
                <a:sym typeface="Wingdings" panose="05000000000000000000" pitchFamily="2" charset="2"/>
              </a:rPr>
              <a:t>tetap</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dilanjutkan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maka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perlu</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diperlukan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beberapa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revisi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misalkan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sisi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kriteria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durasi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waktu</a:t>
            </a:r>
            <a:r>
              <a:rPr lang="en-US" dirty="0">
                <a:solidFill>
                  <a:schemeClr val="bg1"/>
                </a:solidFill>
                <a:sym typeface="Wingdings" panose="05000000000000000000" pitchFamily="2" charset="2"/>
              </a:rPr>
              <a:t> agar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terlalu</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banyak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potensial</a:t>
            </a:r>
            <a:r>
              <a:rPr lang="en-US" dirty="0">
                <a:solidFill>
                  <a:schemeClr val="bg1"/>
                </a:solidFill>
                <a:sym typeface="Wingdings" panose="05000000000000000000" pitchFamily="2" charset="2"/>
              </a:rPr>
              <a:t> loss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penerimaan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pajak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serta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memperbaiki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landasan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hukum</a:t>
            </a:r>
            <a:r>
              <a:rPr lang="en-US" dirty="0">
                <a:solidFill>
                  <a:schemeClr val="bg1"/>
                </a:solidFill>
                <a:sym typeface="Wingdings" panose="05000000000000000000" pitchFamily="2" charset="2"/>
              </a:rPr>
              <a:t> tax holiday yang </a:t>
            </a:r>
            <a:r>
              <a:rPr lang="en-US" dirty="0" err="1">
                <a:solidFill>
                  <a:schemeClr val="bg1"/>
                </a:solidFill>
                <a:sym typeface="Wingdings" panose="05000000000000000000" pitchFamily="2" charset="2"/>
              </a:rPr>
              <a:t>semula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hanya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berasal</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Pasal</a:t>
            </a:r>
            <a:r>
              <a:rPr lang="en-US" dirty="0">
                <a:solidFill>
                  <a:schemeClr val="bg1"/>
                </a:solidFill>
                <a:sym typeface="Wingdings" panose="05000000000000000000" pitchFamily="2" charset="2"/>
              </a:rPr>
              <a:t> 18 </a:t>
            </a:r>
            <a:r>
              <a:rPr lang="en-US" dirty="0" err="1">
                <a:solidFill>
                  <a:schemeClr val="bg1"/>
                </a:solidFill>
                <a:sym typeface="Wingdings" panose="05000000000000000000" pitchFamily="2" charset="2"/>
              </a:rPr>
              <a:t>ayat</a:t>
            </a:r>
            <a:r>
              <a:rPr lang="en-US" dirty="0">
                <a:solidFill>
                  <a:schemeClr val="bg1"/>
                </a:solidFill>
                <a:sym typeface="Wingdings" panose="05000000000000000000" pitchFamily="2" charset="2"/>
              </a:rPr>
              <a:t> (7) UU No. 25 </a:t>
            </a:r>
            <a:r>
              <a:rPr lang="en-US" dirty="0" err="1">
                <a:solidFill>
                  <a:schemeClr val="bg1"/>
                </a:solidFill>
                <a:sym typeface="Wingdings" panose="05000000000000000000" pitchFamily="2" charset="2"/>
              </a:rPr>
              <a:t>tentang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Penanaman</a:t>
            </a:r>
            <a:r>
              <a:rPr lang="en-US" dirty="0">
                <a:solidFill>
                  <a:schemeClr val="bg1"/>
                </a:solidFill>
                <a:sym typeface="Wingdings" panose="05000000000000000000" pitchFamily="2" charset="2"/>
              </a:rPr>
              <a:t> Modal, agar </a:t>
            </a:r>
            <a:r>
              <a:rPr lang="en-US" dirty="0" err="1">
                <a:solidFill>
                  <a:schemeClr val="bg1"/>
                </a:solidFill>
                <a:sym typeface="Wingdings" panose="05000000000000000000" pitchFamily="2" charset="2"/>
              </a:rPr>
              <a:t>dimasukkan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kedalam</a:t>
            </a:r>
            <a:r>
              <a:rPr lang="en-US" dirty="0">
                <a:solidFill>
                  <a:schemeClr val="bg1"/>
                </a:solidFill>
                <a:sym typeface="Wingdings" panose="05000000000000000000" pitchFamily="2" charset="2"/>
              </a:rPr>
              <a:t> UU </a:t>
            </a:r>
            <a:r>
              <a:rPr lang="en-US" dirty="0" err="1">
                <a:solidFill>
                  <a:schemeClr val="bg1"/>
                </a:solidFill>
                <a:sym typeface="Wingdings" panose="05000000000000000000" pitchFamily="2" charset="2"/>
              </a:rPr>
              <a:t>PPh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supaya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mempunyai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landasan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hukum</a:t>
            </a:r>
            <a:r>
              <a:rPr lang="en-US" dirty="0">
                <a:solidFill>
                  <a:schemeClr val="bg1"/>
                </a:solidFill>
                <a:sym typeface="Wingdings" panose="05000000000000000000" pitchFamily="2" charset="2"/>
              </a:rPr>
              <a:t> yang </a:t>
            </a:r>
            <a:r>
              <a:rPr lang="en-US" dirty="0" err="1">
                <a:solidFill>
                  <a:schemeClr val="bg1"/>
                </a:solidFill>
                <a:sym typeface="Wingdings" panose="05000000000000000000" pitchFamily="2" charset="2"/>
              </a:rPr>
              <a:t>lebih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kuat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karena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seharusnya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ketika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berbicara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pajak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maka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acuan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hukumnya</a:t>
            </a:r>
            <a:r>
              <a:rPr lang="en-US" dirty="0">
                <a:solidFill>
                  <a:schemeClr val="bg1"/>
                </a:solidFill>
                <a:sym typeface="Wingdings" panose="05000000000000000000" pitchFamily="2" charset="2"/>
              </a:rPr>
              <a:t> juga </a:t>
            </a:r>
            <a:r>
              <a:rPr lang="en-US" dirty="0" err="1">
                <a:solidFill>
                  <a:schemeClr val="bg1"/>
                </a:solidFill>
                <a:sym typeface="Wingdings" panose="05000000000000000000" pitchFamily="2" charset="2"/>
              </a:rPr>
              <a:t>harus</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berasal</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dari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ranah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pajak</a:t>
            </a:r>
            <a:r>
              <a:rPr lang="en-US" dirty="0">
                <a:solidFill>
                  <a:schemeClr val="bg1"/>
                </a:solidFill>
                <a:sym typeface="Wingdings" panose="05000000000000000000" pitchFamily="2" charset="2"/>
              </a:rPr>
              <a:t> juga </a:t>
            </a:r>
            <a:r>
              <a:rPr lang="en-US" dirty="0" err="1">
                <a:solidFill>
                  <a:schemeClr val="bg1"/>
                </a:solidFill>
                <a:sym typeface="Wingdings" panose="05000000000000000000" pitchFamily="2" charset="2"/>
              </a:rPr>
              <a:t>sebagai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lex</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specialis</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Akibatnya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beberapa</a:t>
            </a:r>
            <a:r>
              <a:rPr lang="en-US" dirty="0">
                <a:solidFill>
                  <a:schemeClr val="bg1"/>
                </a:solidFill>
                <a:sym typeface="Wingdings" panose="05000000000000000000" pitchFamily="2" charset="2"/>
              </a:rPr>
              <a:t> investor </a:t>
            </a:r>
            <a:r>
              <a:rPr lang="en-US" dirty="0" err="1">
                <a:solidFill>
                  <a:schemeClr val="bg1"/>
                </a:solidFill>
                <a:sym typeface="Wingdings" panose="05000000000000000000" pitchFamily="2" charset="2"/>
              </a:rPr>
              <a:t>mulai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tertarik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Toyota dan </a:t>
            </a:r>
            <a:r>
              <a:rPr lang="en-US" dirty="0" err="1">
                <a:solidFill>
                  <a:schemeClr val="bg1"/>
                </a:solidFill>
                <a:sym typeface="Wingdings" panose="05000000000000000000" pitchFamily="2" charset="2"/>
              </a:rPr>
              <a:t>alhasil</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a:t>
            </a:r>
            <a:r>
              <a:rPr lang="en-US" dirty="0">
                <a:solidFill>
                  <a:schemeClr val="bg1"/>
                </a:solidFill>
                <a:sym typeface="Wingdings" panose="05000000000000000000" pitchFamily="2" charset="2"/>
              </a:rPr>
              <a:t> pada </a:t>
            </a:r>
            <a:r>
              <a:rPr lang="en-US" dirty="0" err="1">
                <a:solidFill>
                  <a:schemeClr val="bg1"/>
                </a:solidFill>
                <a:sym typeface="Wingdings" panose="05000000000000000000" pitchFamily="2" charset="2"/>
              </a:rPr>
              <a:t>tahun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ini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menurun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meskipun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telah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meningkatkan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usahanya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mengakuisis</a:t>
            </a:r>
            <a:r>
              <a:rPr lang="en-US" dirty="0">
                <a:solidFill>
                  <a:schemeClr val="bg1"/>
                </a:solidFill>
                <a:sym typeface="Wingdings" panose="05000000000000000000" pitchFamily="2" charset="2"/>
              </a:rPr>
              <a:t> Tesla dan </a:t>
            </a:r>
            <a:r>
              <a:rPr lang="en-US" dirty="0" err="1">
                <a:solidFill>
                  <a:schemeClr val="bg1"/>
                </a:solidFill>
                <a:sym typeface="Wingdings" panose="05000000000000000000" pitchFamily="2" charset="2"/>
              </a:rPr>
              <a:t>lainnya</a:t>
            </a:r>
            <a:r>
              <a:rPr lang="en-US" dirty="0">
                <a:solidFill>
                  <a:schemeClr val="bg1"/>
                </a:solidFill>
                <a:sym typeface="Wingdings" panose="05000000000000000000" pitchFamily="2" charset="2"/>
              </a:rPr>
              <a:t>. </a:t>
            </a:r>
          </a:p>
          <a:p>
            <a:pPr algn="just"/>
            <a:endParaRPr lang="en-US" dirty="0">
              <a:solidFill>
                <a:schemeClr val="bg1"/>
              </a:solidFill>
              <a:sym typeface="Wingdings" panose="05000000000000000000" pitchFamily="2" charset="2"/>
            </a:endParaRPr>
          </a:p>
          <a:p>
            <a:pPr algn="just"/>
            <a:r>
              <a:rPr lang="en-US" dirty="0" err="1">
                <a:solidFill>
                  <a:schemeClr val="bg1"/>
                </a:solidFill>
                <a:sym typeface="Wingdings" panose="05000000000000000000" pitchFamily="2" charset="2"/>
              </a:rPr>
              <a:t>Keadaan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ekonomi</a:t>
            </a:r>
            <a:r>
              <a:rPr lang="en-US" dirty="0">
                <a:solidFill>
                  <a:schemeClr val="bg1"/>
                </a:solidFill>
                <a:sym typeface="Wingdings" panose="05000000000000000000" pitchFamily="2" charset="2"/>
              </a:rPr>
              <a:t> Indonesia </a:t>
            </a:r>
            <a:r>
              <a:rPr lang="en-US" dirty="0" err="1">
                <a:solidFill>
                  <a:schemeClr val="bg1"/>
                </a:solidFill>
                <a:sym typeface="Wingdings" panose="05000000000000000000" pitchFamily="2" charset="2"/>
              </a:rPr>
              <a:t>terbaik</a:t>
            </a:r>
            <a:r>
              <a:rPr lang="en-US" dirty="0">
                <a:solidFill>
                  <a:schemeClr val="bg1"/>
                </a:solidFill>
                <a:sym typeface="Wingdings" panose="05000000000000000000" pitchFamily="2" charset="2"/>
              </a:rPr>
              <a:t> pada </a:t>
            </a:r>
            <a:r>
              <a:rPr lang="en-US" dirty="0" err="1">
                <a:solidFill>
                  <a:schemeClr val="bg1"/>
                </a:solidFill>
                <a:sym typeface="Wingdings" panose="05000000000000000000" pitchFamily="2" charset="2"/>
              </a:rPr>
              <a:t>tahun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ini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sejak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krisis</a:t>
            </a:r>
            <a:r>
              <a:rPr lang="en-US" dirty="0">
                <a:solidFill>
                  <a:schemeClr val="bg1"/>
                </a:solidFill>
                <a:sym typeface="Wingdings" panose="05000000000000000000" pitchFamily="2" charset="2"/>
              </a:rPr>
              <a:t> 1997 </a:t>
            </a:r>
            <a:r>
              <a:rPr lang="en-US" dirty="0" err="1">
                <a:solidFill>
                  <a:schemeClr val="bg1"/>
                </a:solidFill>
                <a:sym typeface="Wingdings" panose="05000000000000000000" pitchFamily="2" charset="2"/>
              </a:rPr>
              <a:t>menjadikan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pihak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pemerintah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membuat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kebijakan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untuk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antisipasi</a:t>
            </a:r>
            <a:r>
              <a:rPr lang="en-US" dirty="0">
                <a:solidFill>
                  <a:schemeClr val="bg1"/>
                </a:solidFill>
                <a:sym typeface="Wingdings" panose="05000000000000000000" pitchFamily="2" charset="2"/>
              </a:rPr>
              <a:t> agar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turun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perekonomiannya</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Menurut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saya</a:t>
            </a:r>
            <a:r>
              <a:rPr lang="en-US" dirty="0">
                <a:solidFill>
                  <a:schemeClr val="bg1"/>
                </a:solidFill>
                <a:sym typeface="Wingdings" panose="05000000000000000000" pitchFamily="2" charset="2"/>
              </a:rPr>
              <a:t> </a:t>
            </a:r>
            <a:r>
              <a:rPr lang="en-US" dirty="0">
                <a:solidFill>
                  <a:schemeClr val="bg1"/>
                </a:solidFill>
              </a:rPr>
              <a:t>UU No.25 </a:t>
            </a:r>
            <a:r>
              <a:rPr lang="en-US" dirty="0" err="1">
                <a:solidFill>
                  <a:schemeClr val="bg1"/>
                </a:solidFill>
              </a:rPr>
              <a:t>Tahun</a:t>
            </a:r>
            <a:r>
              <a:rPr lang="en-US" dirty="0">
                <a:solidFill>
                  <a:schemeClr val="bg1"/>
                </a:solidFill>
              </a:rPr>
              <a:t> 2007 </a:t>
            </a:r>
            <a:r>
              <a:rPr lang="en-US" dirty="0" err="1">
                <a:solidFill>
                  <a:schemeClr val="bg1"/>
                </a:solidFill>
              </a:rPr>
              <a:t>menganut</a:t>
            </a:r>
            <a:r>
              <a:rPr lang="en-US" dirty="0">
                <a:solidFill>
                  <a:schemeClr val="bg1"/>
                </a:solidFill>
              </a:rPr>
              <a:t> </a:t>
            </a:r>
            <a:r>
              <a:rPr lang="en-US" dirty="0" err="1">
                <a:solidFill>
                  <a:schemeClr val="bg1"/>
                </a:solidFill>
              </a:rPr>
              <a:t>prinsip</a:t>
            </a:r>
            <a:r>
              <a:rPr lang="en-US" dirty="0">
                <a:solidFill>
                  <a:schemeClr val="bg1"/>
                </a:solidFill>
              </a:rPr>
              <a:t> non-discriminatory </a:t>
            </a:r>
            <a:r>
              <a:rPr lang="en-US" dirty="0" err="1">
                <a:solidFill>
                  <a:schemeClr val="bg1"/>
                </a:solidFill>
              </a:rPr>
              <a:t>bahwa</a:t>
            </a:r>
            <a:r>
              <a:rPr lang="en-US" dirty="0">
                <a:solidFill>
                  <a:schemeClr val="bg1"/>
                </a:solidFill>
              </a:rPr>
              <a:t> negara </a:t>
            </a:r>
            <a:r>
              <a:rPr lang="en-US" dirty="0" err="1">
                <a:solidFill>
                  <a:schemeClr val="bg1"/>
                </a:solidFill>
              </a:rPr>
              <a:t>tidak</a:t>
            </a:r>
            <a:r>
              <a:rPr lang="en-US" dirty="0">
                <a:solidFill>
                  <a:schemeClr val="bg1"/>
                </a:solidFill>
              </a:rPr>
              <a:t> </a:t>
            </a:r>
            <a:r>
              <a:rPr lang="en-US" dirty="0" err="1">
                <a:solidFill>
                  <a:schemeClr val="bg1"/>
                </a:solidFill>
              </a:rPr>
              <a:t>boleh</a:t>
            </a:r>
            <a:r>
              <a:rPr lang="en-US" dirty="0">
                <a:solidFill>
                  <a:schemeClr val="bg1"/>
                </a:solidFill>
              </a:rPr>
              <a:t> </a:t>
            </a:r>
            <a:r>
              <a:rPr lang="en-US" dirty="0" err="1">
                <a:solidFill>
                  <a:schemeClr val="bg1"/>
                </a:solidFill>
              </a:rPr>
              <a:t>memberikan</a:t>
            </a:r>
            <a:r>
              <a:rPr lang="en-US" dirty="0">
                <a:solidFill>
                  <a:schemeClr val="bg1"/>
                </a:solidFill>
              </a:rPr>
              <a:t> </a:t>
            </a:r>
            <a:r>
              <a:rPr lang="en-US" dirty="0" err="1">
                <a:solidFill>
                  <a:schemeClr val="bg1"/>
                </a:solidFill>
              </a:rPr>
              <a:t>perlakuan</a:t>
            </a:r>
            <a:r>
              <a:rPr lang="en-US" dirty="0">
                <a:solidFill>
                  <a:schemeClr val="bg1"/>
                </a:solidFill>
              </a:rPr>
              <a:t> </a:t>
            </a:r>
            <a:r>
              <a:rPr lang="en-US" dirty="0" err="1">
                <a:solidFill>
                  <a:schemeClr val="bg1"/>
                </a:solidFill>
              </a:rPr>
              <a:t>istimewa</a:t>
            </a:r>
            <a:r>
              <a:rPr lang="en-US" dirty="0">
                <a:solidFill>
                  <a:schemeClr val="bg1"/>
                </a:solidFill>
              </a:rPr>
              <a:t> </a:t>
            </a:r>
            <a:r>
              <a:rPr lang="en-US" dirty="0" err="1">
                <a:solidFill>
                  <a:schemeClr val="bg1"/>
                </a:solidFill>
              </a:rPr>
              <a:t>kepada</a:t>
            </a:r>
            <a:r>
              <a:rPr lang="en-US" dirty="0">
                <a:solidFill>
                  <a:schemeClr val="bg1"/>
                </a:solidFill>
              </a:rPr>
              <a:t> investor domestic. </a:t>
            </a:r>
            <a:r>
              <a:rPr lang="en-US" dirty="0" err="1">
                <a:solidFill>
                  <a:schemeClr val="bg1"/>
                </a:solidFill>
              </a:rPr>
              <a:t>Jadi</a:t>
            </a:r>
            <a:r>
              <a:rPr lang="en-US" dirty="0">
                <a:solidFill>
                  <a:schemeClr val="bg1"/>
                </a:solidFill>
              </a:rPr>
              <a:t> </a:t>
            </a:r>
            <a:r>
              <a:rPr lang="en-US" dirty="0" err="1">
                <a:solidFill>
                  <a:schemeClr val="bg1"/>
                </a:solidFill>
              </a:rPr>
              <a:t>jika</a:t>
            </a:r>
            <a:r>
              <a:rPr lang="en-US" dirty="0">
                <a:solidFill>
                  <a:schemeClr val="bg1"/>
                </a:solidFill>
              </a:rPr>
              <a:t> negara </a:t>
            </a:r>
            <a:r>
              <a:rPr lang="en-US" dirty="0" err="1">
                <a:solidFill>
                  <a:schemeClr val="bg1"/>
                </a:solidFill>
              </a:rPr>
              <a:t>dengan</a:t>
            </a:r>
            <a:r>
              <a:rPr lang="en-US" dirty="0">
                <a:solidFill>
                  <a:schemeClr val="bg1"/>
                </a:solidFill>
              </a:rPr>
              <a:t> </a:t>
            </a:r>
            <a:r>
              <a:rPr lang="en-US" dirty="0" err="1">
                <a:solidFill>
                  <a:schemeClr val="bg1"/>
                </a:solidFill>
              </a:rPr>
              <a:t>alasan</a:t>
            </a:r>
            <a:r>
              <a:rPr lang="en-US" dirty="0">
                <a:solidFill>
                  <a:schemeClr val="bg1"/>
                </a:solidFill>
              </a:rPr>
              <a:t> </a:t>
            </a:r>
            <a:r>
              <a:rPr lang="en-US" dirty="0" err="1">
                <a:solidFill>
                  <a:schemeClr val="bg1"/>
                </a:solidFill>
              </a:rPr>
              <a:t>pengembangan</a:t>
            </a:r>
            <a:r>
              <a:rPr lang="en-US" dirty="0">
                <a:solidFill>
                  <a:schemeClr val="bg1"/>
                </a:solidFill>
              </a:rPr>
              <a:t> UKM </a:t>
            </a:r>
            <a:r>
              <a:rPr lang="en-US" dirty="0" err="1">
                <a:solidFill>
                  <a:schemeClr val="bg1"/>
                </a:solidFill>
              </a:rPr>
              <a:t>misalnya</a:t>
            </a:r>
            <a:r>
              <a:rPr lang="en-US" dirty="0">
                <a:solidFill>
                  <a:schemeClr val="bg1"/>
                </a:solidFill>
              </a:rPr>
              <a:t> </a:t>
            </a:r>
            <a:r>
              <a:rPr lang="en-US" dirty="0" err="1">
                <a:solidFill>
                  <a:schemeClr val="bg1"/>
                </a:solidFill>
              </a:rPr>
              <a:t>membedakan</a:t>
            </a:r>
            <a:r>
              <a:rPr lang="en-US" dirty="0">
                <a:solidFill>
                  <a:schemeClr val="bg1"/>
                </a:solidFill>
              </a:rPr>
              <a:t> pasar </a:t>
            </a:r>
            <a:r>
              <a:rPr lang="en-US" dirty="0" err="1">
                <a:solidFill>
                  <a:schemeClr val="bg1"/>
                </a:solidFill>
              </a:rPr>
              <a:t>otomotif</a:t>
            </a:r>
            <a:r>
              <a:rPr lang="en-US" dirty="0">
                <a:solidFill>
                  <a:schemeClr val="bg1"/>
                </a:solidFill>
              </a:rPr>
              <a:t> Indonesia </a:t>
            </a:r>
            <a:r>
              <a:rPr lang="en-US" dirty="0" err="1">
                <a:solidFill>
                  <a:schemeClr val="bg1"/>
                </a:solidFill>
              </a:rPr>
              <a:t>dengan</a:t>
            </a:r>
            <a:r>
              <a:rPr lang="en-US" dirty="0">
                <a:solidFill>
                  <a:schemeClr val="bg1"/>
                </a:solidFill>
              </a:rPr>
              <a:t> </a:t>
            </a:r>
            <a:r>
              <a:rPr lang="en-US" dirty="0" err="1">
                <a:solidFill>
                  <a:schemeClr val="bg1"/>
                </a:solidFill>
              </a:rPr>
              <a:t>toyota</a:t>
            </a:r>
            <a:r>
              <a:rPr lang="en-US" dirty="0">
                <a:solidFill>
                  <a:schemeClr val="bg1"/>
                </a:solidFill>
              </a:rPr>
              <a:t>, </a:t>
            </a:r>
            <a:r>
              <a:rPr lang="en-US" dirty="0" err="1">
                <a:solidFill>
                  <a:schemeClr val="bg1"/>
                </a:solidFill>
              </a:rPr>
              <a:t>daihatsu</a:t>
            </a:r>
            <a:r>
              <a:rPr lang="en-US" dirty="0">
                <a:solidFill>
                  <a:schemeClr val="bg1"/>
                </a:solidFill>
              </a:rPr>
              <a:t> dan </a:t>
            </a:r>
            <a:r>
              <a:rPr lang="en-US" dirty="0" err="1">
                <a:solidFill>
                  <a:schemeClr val="bg1"/>
                </a:solidFill>
              </a:rPr>
              <a:t>lainnya</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digugat</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peraturan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pengambilalihan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kompensasi</a:t>
            </a:r>
            <a:r>
              <a:rPr lang="en-US" dirty="0">
                <a:solidFill>
                  <a:schemeClr val="bg1"/>
                </a:solidFill>
              </a:rPr>
              <a:t> </a:t>
            </a:r>
            <a:r>
              <a:rPr lang="en-US" dirty="0" err="1">
                <a:solidFill>
                  <a:schemeClr val="bg1"/>
                </a:solidFill>
              </a:rPr>
              <a:t>harga</a:t>
            </a:r>
            <a:r>
              <a:rPr lang="en-US" dirty="0">
                <a:solidFill>
                  <a:schemeClr val="bg1"/>
                </a:solidFill>
              </a:rPr>
              <a:t> pasar </a:t>
            </a:r>
            <a:r>
              <a:rPr lang="en-US" dirty="0" err="1">
                <a:solidFill>
                  <a:schemeClr val="bg1"/>
                </a:solidFill>
              </a:rPr>
              <a:t>menurut</a:t>
            </a:r>
            <a:r>
              <a:rPr lang="en-US" dirty="0">
                <a:solidFill>
                  <a:schemeClr val="bg1"/>
                </a:solidFill>
              </a:rPr>
              <a:t> </a:t>
            </a:r>
            <a:r>
              <a:rPr lang="en-US" dirty="0" err="1">
                <a:solidFill>
                  <a:schemeClr val="bg1"/>
                </a:solidFill>
              </a:rPr>
              <a:t>saya</a:t>
            </a:r>
            <a:r>
              <a:rPr lang="en-US" dirty="0">
                <a:solidFill>
                  <a:schemeClr val="bg1"/>
                </a:solidFill>
              </a:rPr>
              <a:t> </a:t>
            </a:r>
            <a:r>
              <a:rPr lang="en-US" dirty="0" err="1">
                <a:solidFill>
                  <a:schemeClr val="bg1"/>
                </a:solidFill>
              </a:rPr>
              <a:t>masih</a:t>
            </a:r>
            <a:r>
              <a:rPr lang="en-US" dirty="0">
                <a:solidFill>
                  <a:schemeClr val="bg1"/>
                </a:solidFill>
              </a:rPr>
              <a:t> </a:t>
            </a:r>
            <a:r>
              <a:rPr lang="en-US" dirty="0" err="1">
                <a:solidFill>
                  <a:schemeClr val="bg1"/>
                </a:solidFill>
              </a:rPr>
              <a:t>kurang</a:t>
            </a:r>
            <a:r>
              <a:rPr lang="en-US" dirty="0">
                <a:solidFill>
                  <a:schemeClr val="bg1"/>
                </a:solidFill>
              </a:rPr>
              <a:t> </a:t>
            </a:r>
            <a:r>
              <a:rPr lang="en-US" dirty="0" err="1">
                <a:solidFill>
                  <a:schemeClr val="bg1"/>
                </a:solidFill>
              </a:rPr>
              <a:t>efektif</a:t>
            </a:r>
            <a:r>
              <a:rPr lang="en-US" dirty="0">
                <a:solidFill>
                  <a:schemeClr val="bg1"/>
                </a:solidFill>
              </a:rPr>
              <a:t>.</a:t>
            </a:r>
          </a:p>
          <a:p>
            <a:pPr algn="just"/>
            <a:endParaRPr lang="en-US" dirty="0">
              <a:solidFill>
                <a:schemeClr val="bg1"/>
              </a:solidFill>
              <a:sym typeface="Wingdings" panose="05000000000000000000" pitchFamily="2" charset="2"/>
            </a:endParaRPr>
          </a:p>
          <a:p>
            <a:pPr algn="just"/>
            <a:endParaRPr lang="en-US" dirty="0">
              <a:solidFill>
                <a:schemeClr val="bg1"/>
              </a:solidFill>
            </a:endParaRPr>
          </a:p>
        </p:txBody>
      </p:sp>
    </p:spTree>
    <p:extLst>
      <p:ext uri="{BB962C8B-B14F-4D97-AF65-F5344CB8AC3E}">
        <p14:creationId xmlns:p14="http://schemas.microsoft.com/office/powerpoint/2010/main" val="4062255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Toyota </a:t>
            </a:r>
            <a:r>
              <a:rPr lang="en-US" sz="3000" dirty="0" err="1"/>
              <a:t>Tahun</a:t>
            </a:r>
            <a:r>
              <a:rPr lang="en-US" sz="3000" dirty="0"/>
              <a:t> 2009</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algn="just"/>
            <a:r>
              <a:rPr lang="en-US" dirty="0" err="1">
                <a:solidFill>
                  <a:schemeClr val="bg1"/>
                </a:solidFill>
              </a:rPr>
              <a:t>Terbukti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berdasarkan</a:t>
            </a:r>
            <a:r>
              <a:rPr lang="en-US" dirty="0">
                <a:solidFill>
                  <a:schemeClr val="bg1"/>
                </a:solidFill>
              </a:rPr>
              <a:t> IPM </a:t>
            </a:r>
            <a:r>
              <a:rPr lang="en-US" dirty="0" err="1">
                <a:solidFill>
                  <a:schemeClr val="bg1"/>
                </a:solidFill>
              </a:rPr>
              <a:t>Tahun</a:t>
            </a:r>
            <a:r>
              <a:rPr lang="en-US" dirty="0">
                <a:solidFill>
                  <a:schemeClr val="bg1"/>
                </a:solidFill>
              </a:rPr>
              <a:t> 2009 </a:t>
            </a:r>
            <a:r>
              <a:rPr lang="en-US" dirty="0" err="1">
                <a:solidFill>
                  <a:schemeClr val="bg1"/>
                </a:solidFill>
              </a:rPr>
              <a:t>bernilai</a:t>
            </a:r>
            <a:r>
              <a:rPr lang="en-US" dirty="0">
                <a:solidFill>
                  <a:schemeClr val="bg1"/>
                </a:solidFill>
              </a:rPr>
              <a:t> 0.8 % </a:t>
            </a:r>
            <a:r>
              <a:rPr lang="en-US" dirty="0" err="1">
                <a:solidFill>
                  <a:schemeClr val="bg1"/>
                </a:solidFill>
              </a:rPr>
              <a:t>dikarenakan</a:t>
            </a:r>
            <a:r>
              <a:rPr lang="en-US" dirty="0">
                <a:solidFill>
                  <a:schemeClr val="bg1"/>
                </a:solidFill>
              </a:rPr>
              <a:t> pada masa </a:t>
            </a:r>
            <a:r>
              <a:rPr lang="en-US" dirty="0" err="1">
                <a:solidFill>
                  <a:schemeClr val="bg1"/>
                </a:solidFill>
              </a:rPr>
              <a:t>ini</a:t>
            </a:r>
            <a:r>
              <a:rPr lang="en-US" dirty="0">
                <a:solidFill>
                  <a:schemeClr val="bg1"/>
                </a:solidFill>
              </a:rPr>
              <a:t> Indonesia </a:t>
            </a:r>
            <a:r>
              <a:rPr lang="en-US" dirty="0" err="1">
                <a:solidFill>
                  <a:schemeClr val="bg1"/>
                </a:solidFill>
              </a:rPr>
              <a:t>berjaya</a:t>
            </a:r>
            <a:r>
              <a:rPr lang="en-US" dirty="0">
                <a:solidFill>
                  <a:schemeClr val="bg1"/>
                </a:solidFill>
              </a:rPr>
              <a:t> pada </a:t>
            </a:r>
            <a:r>
              <a:rPr lang="en-US" dirty="0" err="1">
                <a:solidFill>
                  <a:schemeClr val="bg1"/>
                </a:solidFill>
              </a:rPr>
              <a:t>perekonomian</a:t>
            </a:r>
            <a:r>
              <a:rPr lang="en-US" dirty="0">
                <a:solidFill>
                  <a:schemeClr val="bg1"/>
                </a:solidFill>
              </a:rPr>
              <a:t> </a:t>
            </a:r>
            <a:r>
              <a:rPr lang="en-US" dirty="0" err="1">
                <a:solidFill>
                  <a:schemeClr val="bg1"/>
                </a:solidFill>
              </a:rPr>
              <a:t>terlepas</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krisis</a:t>
            </a:r>
            <a:r>
              <a:rPr lang="en-US" dirty="0">
                <a:solidFill>
                  <a:schemeClr val="bg1"/>
                </a:solidFill>
              </a:rPr>
              <a:t> 1997 dan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a:t>
            </a:r>
            <a:r>
              <a:rPr lang="en-US" dirty="0" err="1">
                <a:solidFill>
                  <a:schemeClr val="bg1"/>
                </a:solidFill>
              </a:rPr>
              <a:t>sudah</a:t>
            </a:r>
            <a:r>
              <a:rPr lang="en-US" dirty="0">
                <a:solidFill>
                  <a:schemeClr val="bg1"/>
                </a:solidFill>
              </a:rPr>
              <a:t> </a:t>
            </a:r>
            <a:r>
              <a:rPr lang="en-US" dirty="0" err="1">
                <a:solidFill>
                  <a:schemeClr val="bg1"/>
                </a:solidFill>
              </a:rPr>
              <a:t>cukup</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adanya</a:t>
            </a:r>
            <a:r>
              <a:rPr lang="en-US" dirty="0">
                <a:solidFill>
                  <a:schemeClr val="bg1"/>
                </a:solidFill>
              </a:rPr>
              <a:t> subsid BBM dan </a:t>
            </a:r>
            <a:r>
              <a:rPr lang="en-US" dirty="0" err="1">
                <a:solidFill>
                  <a:schemeClr val="bg1"/>
                </a:solidFill>
              </a:rPr>
              <a:t>swasembada</a:t>
            </a:r>
            <a:r>
              <a:rPr lang="en-US" dirty="0">
                <a:solidFill>
                  <a:schemeClr val="bg1"/>
                </a:solidFill>
              </a:rPr>
              <a:t> </a:t>
            </a:r>
            <a:r>
              <a:rPr lang="en-US" dirty="0" err="1">
                <a:solidFill>
                  <a:schemeClr val="bg1"/>
                </a:solidFill>
              </a:rPr>
              <a:t>pangan</a:t>
            </a:r>
            <a:r>
              <a:rPr lang="en-US" dirty="0">
                <a:solidFill>
                  <a:schemeClr val="bg1"/>
                </a:solidFill>
              </a:rPr>
              <a:t> yang </a:t>
            </a:r>
            <a:r>
              <a:rPr lang="en-US" dirty="0" err="1">
                <a:solidFill>
                  <a:schemeClr val="bg1"/>
                </a:solidFill>
              </a:rPr>
              <a:t>dilakukan</a:t>
            </a:r>
            <a:r>
              <a:rPr lang="en-US" dirty="0">
                <a:solidFill>
                  <a:schemeClr val="bg1"/>
                </a:solidFill>
              </a:rPr>
              <a:t> oleh SBY pada masa </a:t>
            </a:r>
            <a:r>
              <a:rPr lang="en-US" dirty="0" err="1">
                <a:solidFill>
                  <a:schemeClr val="bg1"/>
                </a:solidFill>
              </a:rPr>
              <a:t>pemerintahan</a:t>
            </a:r>
            <a:r>
              <a:rPr lang="en-US" dirty="0">
                <a:solidFill>
                  <a:schemeClr val="bg1"/>
                </a:solidFill>
              </a:rPr>
              <a:t>. </a:t>
            </a:r>
            <a:r>
              <a:rPr lang="en-US" dirty="0" err="1">
                <a:solidFill>
                  <a:schemeClr val="bg1"/>
                </a:solidFill>
              </a:rPr>
              <a:t>Kaitannya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kenaikan</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pada </a:t>
            </a:r>
            <a:r>
              <a:rPr lang="en-US" dirty="0" err="1">
                <a:solidFill>
                  <a:schemeClr val="bg1"/>
                </a:solidFill>
              </a:rPr>
              <a:t>tahun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kebijakan</a:t>
            </a:r>
            <a:r>
              <a:rPr lang="en-US" dirty="0">
                <a:solidFill>
                  <a:schemeClr val="bg1"/>
                </a:solidFill>
              </a:rPr>
              <a:t> </a:t>
            </a:r>
            <a:r>
              <a:rPr lang="en-US" dirty="0" err="1">
                <a:solidFill>
                  <a:schemeClr val="bg1"/>
                </a:solidFill>
              </a:rPr>
              <a:t>tentang</a:t>
            </a:r>
            <a:r>
              <a:rPr lang="en-US" dirty="0">
                <a:solidFill>
                  <a:schemeClr val="bg1"/>
                </a:solidFill>
              </a:rPr>
              <a:t> </a:t>
            </a:r>
            <a:r>
              <a:rPr lang="en-US" dirty="0" err="1">
                <a:solidFill>
                  <a:schemeClr val="bg1"/>
                </a:solidFill>
              </a:rPr>
              <a:t>penanaman</a:t>
            </a:r>
            <a:r>
              <a:rPr lang="en-US" dirty="0">
                <a:solidFill>
                  <a:schemeClr val="bg1"/>
                </a:solidFill>
              </a:rPr>
              <a:t> modal </a:t>
            </a:r>
            <a:r>
              <a:rPr lang="en-US" dirty="0" err="1">
                <a:solidFill>
                  <a:schemeClr val="bg1"/>
                </a:solidFill>
              </a:rPr>
              <a:t>saham</a:t>
            </a:r>
            <a:r>
              <a:rPr lang="en-US" dirty="0">
                <a:solidFill>
                  <a:schemeClr val="bg1"/>
                </a:solidFill>
              </a:rPr>
              <a:t> yang </a:t>
            </a:r>
            <a:r>
              <a:rPr lang="en-US" dirty="0" err="1">
                <a:solidFill>
                  <a:schemeClr val="bg1"/>
                </a:solidFill>
              </a:rPr>
              <a:t>dilakukan</a:t>
            </a:r>
            <a:r>
              <a:rPr lang="en-US" dirty="0">
                <a:solidFill>
                  <a:schemeClr val="bg1"/>
                </a:solidFill>
              </a:rPr>
              <a:t> </a:t>
            </a:r>
            <a:r>
              <a:rPr lang="en-US" dirty="0" err="1">
                <a:solidFill>
                  <a:schemeClr val="bg1"/>
                </a:solidFill>
              </a:rPr>
              <a:t>pemerintah</a:t>
            </a:r>
            <a:r>
              <a:rPr lang="en-US" dirty="0">
                <a:solidFill>
                  <a:schemeClr val="bg1"/>
                </a:solidFill>
              </a:rPr>
              <a:t> </a:t>
            </a:r>
            <a:r>
              <a:rPr lang="en-US" dirty="0" err="1">
                <a:solidFill>
                  <a:schemeClr val="bg1"/>
                </a:solidFill>
              </a:rPr>
              <a:t>kurang</a:t>
            </a:r>
            <a:r>
              <a:rPr lang="en-US" dirty="0">
                <a:solidFill>
                  <a:schemeClr val="bg1"/>
                </a:solidFill>
              </a:rPr>
              <a:t> </a:t>
            </a:r>
            <a:r>
              <a:rPr lang="en-US" dirty="0" err="1">
                <a:solidFill>
                  <a:schemeClr val="bg1"/>
                </a:solidFill>
              </a:rPr>
              <a:t>efektif</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mengandung</a:t>
            </a:r>
            <a:r>
              <a:rPr lang="en-US" dirty="0">
                <a:solidFill>
                  <a:schemeClr val="bg1"/>
                </a:solidFill>
              </a:rPr>
              <a:t> </a:t>
            </a:r>
            <a:r>
              <a:rPr lang="en-US" dirty="0" err="1">
                <a:solidFill>
                  <a:schemeClr val="bg1"/>
                </a:solidFill>
              </a:rPr>
              <a:t>prinsip</a:t>
            </a:r>
            <a:r>
              <a:rPr lang="en-US" dirty="0">
                <a:solidFill>
                  <a:schemeClr val="bg1"/>
                </a:solidFill>
              </a:rPr>
              <a:t> non-discriminatory </a:t>
            </a:r>
            <a:r>
              <a:rPr lang="en-US" dirty="0" err="1">
                <a:solidFill>
                  <a:schemeClr val="bg1"/>
                </a:solidFill>
              </a:rPr>
              <a:t>bahwa</a:t>
            </a:r>
            <a:r>
              <a:rPr lang="en-US" dirty="0">
                <a:solidFill>
                  <a:schemeClr val="bg1"/>
                </a:solidFill>
              </a:rPr>
              <a:t> negara </a:t>
            </a:r>
            <a:r>
              <a:rPr lang="en-US" dirty="0" err="1">
                <a:solidFill>
                  <a:schemeClr val="bg1"/>
                </a:solidFill>
              </a:rPr>
              <a:t>tidak</a:t>
            </a:r>
            <a:r>
              <a:rPr lang="en-US" dirty="0">
                <a:solidFill>
                  <a:schemeClr val="bg1"/>
                </a:solidFill>
              </a:rPr>
              <a:t> </a:t>
            </a:r>
            <a:r>
              <a:rPr lang="en-US" dirty="0" err="1">
                <a:solidFill>
                  <a:schemeClr val="bg1"/>
                </a:solidFill>
              </a:rPr>
              <a:t>boleh</a:t>
            </a:r>
            <a:r>
              <a:rPr lang="en-US" dirty="0">
                <a:solidFill>
                  <a:schemeClr val="bg1"/>
                </a:solidFill>
              </a:rPr>
              <a:t> </a:t>
            </a:r>
            <a:r>
              <a:rPr lang="en-US" dirty="0" err="1">
                <a:solidFill>
                  <a:schemeClr val="bg1"/>
                </a:solidFill>
              </a:rPr>
              <a:t>memberikan</a:t>
            </a:r>
            <a:r>
              <a:rPr lang="en-US" dirty="0">
                <a:solidFill>
                  <a:schemeClr val="bg1"/>
                </a:solidFill>
              </a:rPr>
              <a:t> </a:t>
            </a:r>
            <a:r>
              <a:rPr lang="en-US" dirty="0" err="1">
                <a:solidFill>
                  <a:schemeClr val="bg1"/>
                </a:solidFill>
              </a:rPr>
              <a:t>perlakuan</a:t>
            </a:r>
            <a:r>
              <a:rPr lang="en-US" dirty="0">
                <a:solidFill>
                  <a:schemeClr val="bg1"/>
                </a:solidFill>
              </a:rPr>
              <a:t> </a:t>
            </a:r>
            <a:r>
              <a:rPr lang="en-US" dirty="0" err="1">
                <a:solidFill>
                  <a:schemeClr val="bg1"/>
                </a:solidFill>
              </a:rPr>
              <a:t>istimewa</a:t>
            </a:r>
            <a:r>
              <a:rPr lang="en-US" dirty="0">
                <a:solidFill>
                  <a:schemeClr val="bg1"/>
                </a:solidFill>
              </a:rPr>
              <a:t> </a:t>
            </a:r>
            <a:r>
              <a:rPr lang="en-US" dirty="0" err="1">
                <a:solidFill>
                  <a:schemeClr val="bg1"/>
                </a:solidFill>
              </a:rPr>
              <a:t>kepada</a:t>
            </a:r>
            <a:r>
              <a:rPr lang="en-US" dirty="0">
                <a:solidFill>
                  <a:schemeClr val="bg1"/>
                </a:solidFill>
              </a:rPr>
              <a:t> investor domestic. </a:t>
            </a:r>
          </a:p>
        </p:txBody>
      </p:sp>
      <p:pic>
        <p:nvPicPr>
          <p:cNvPr id="4" name="Gambar 3">
            <a:extLst>
              <a:ext uri="{FF2B5EF4-FFF2-40B4-BE49-F238E27FC236}">
                <a16:creationId xmlns:a16="http://schemas.microsoft.com/office/drawing/2014/main" id="{82C955F7-94C6-45DB-8066-EE8A1EAEA575}"/>
              </a:ext>
            </a:extLst>
          </p:cNvPr>
          <p:cNvPicPr>
            <a:picLocks noChangeAspect="1"/>
          </p:cNvPicPr>
          <p:nvPr/>
        </p:nvPicPr>
        <p:blipFill>
          <a:blip r:embed="rId2"/>
          <a:stretch>
            <a:fillRect/>
          </a:stretch>
        </p:blipFill>
        <p:spPr>
          <a:xfrm>
            <a:off x="508183" y="768626"/>
            <a:ext cx="10888687" cy="4051630"/>
          </a:xfrm>
          <a:prstGeom prst="rect">
            <a:avLst/>
          </a:prstGeom>
        </p:spPr>
      </p:pic>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Persegi Panjang 10">
            <a:extLst>
              <a:ext uri="{FF2B5EF4-FFF2-40B4-BE49-F238E27FC236}">
                <a16:creationId xmlns:a16="http://schemas.microsoft.com/office/drawing/2014/main" id="{F5D84A1E-475E-47B9-A572-F12F61EC3636}"/>
              </a:ext>
            </a:extLst>
          </p:cNvPr>
          <p:cNvSpPr/>
          <p:nvPr/>
        </p:nvSpPr>
        <p:spPr>
          <a:xfrm>
            <a:off x="1338470" y="3680681"/>
            <a:ext cx="1305340" cy="341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t>IPM 2009</a:t>
            </a:r>
          </a:p>
        </p:txBody>
      </p:sp>
    </p:spTree>
    <p:extLst>
      <p:ext uri="{BB962C8B-B14F-4D97-AF65-F5344CB8AC3E}">
        <p14:creationId xmlns:p14="http://schemas.microsoft.com/office/powerpoint/2010/main" val="139798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Sekarang</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4" name="Gambar 3">
            <a:extLst>
              <a:ext uri="{FF2B5EF4-FFF2-40B4-BE49-F238E27FC236}">
                <a16:creationId xmlns:a16="http://schemas.microsoft.com/office/drawing/2014/main" id="{9A1F4AF5-0F8D-4CBF-B21B-8F59B62D1B4C}"/>
              </a:ext>
            </a:extLst>
          </p:cNvPr>
          <p:cNvPicPr>
            <a:picLocks noChangeAspect="1"/>
          </p:cNvPicPr>
          <p:nvPr/>
        </p:nvPicPr>
        <p:blipFill>
          <a:blip r:embed="rId2"/>
          <a:stretch>
            <a:fillRect/>
          </a:stretch>
        </p:blipFill>
        <p:spPr>
          <a:xfrm>
            <a:off x="191937" y="517073"/>
            <a:ext cx="11899476" cy="6118786"/>
          </a:xfrm>
          <a:prstGeom prst="rect">
            <a:avLst/>
          </a:prstGeom>
        </p:spPr>
      </p:pic>
    </p:spTree>
    <p:extLst>
      <p:ext uri="{BB962C8B-B14F-4D97-AF65-F5344CB8AC3E}">
        <p14:creationId xmlns:p14="http://schemas.microsoft.com/office/powerpoint/2010/main" val="244195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otak Teks 1">
            <a:extLst>
              <a:ext uri="{FF2B5EF4-FFF2-40B4-BE49-F238E27FC236}">
                <a16:creationId xmlns:a16="http://schemas.microsoft.com/office/drawing/2014/main" id="{31C209E6-19CC-45C2-8508-BFA8399490A3}"/>
              </a:ext>
            </a:extLst>
          </p:cNvPr>
          <p:cNvSpPr txBox="1"/>
          <p:nvPr/>
        </p:nvSpPr>
        <p:spPr>
          <a:xfrm>
            <a:off x="702365" y="318052"/>
            <a:ext cx="6400800" cy="369332"/>
          </a:xfrm>
          <a:prstGeom prst="rect">
            <a:avLst/>
          </a:prstGeom>
          <a:noFill/>
        </p:spPr>
        <p:txBody>
          <a:bodyPr wrap="square" rtlCol="0">
            <a:spAutoFit/>
          </a:bodyPr>
          <a:lstStyle/>
          <a:p>
            <a:r>
              <a:rPr lang="en-US" dirty="0">
                <a:solidFill>
                  <a:schemeClr val="bg1"/>
                </a:solidFill>
              </a:rPr>
              <a:t>DOKUMENTASI </a:t>
            </a:r>
          </a:p>
        </p:txBody>
      </p:sp>
      <p:sp>
        <p:nvSpPr>
          <p:cNvPr id="3" name="Kotak Teks 2">
            <a:extLst>
              <a:ext uri="{FF2B5EF4-FFF2-40B4-BE49-F238E27FC236}">
                <a16:creationId xmlns:a16="http://schemas.microsoft.com/office/drawing/2014/main" id="{A9807F1D-9176-49F0-A9C8-3AEEC4BE776D}"/>
              </a:ext>
            </a:extLst>
          </p:cNvPr>
          <p:cNvSpPr txBox="1"/>
          <p:nvPr/>
        </p:nvSpPr>
        <p:spPr>
          <a:xfrm>
            <a:off x="702365" y="1033670"/>
            <a:ext cx="10866783" cy="923330"/>
          </a:xfrm>
          <a:prstGeom prst="rect">
            <a:avLst/>
          </a:prstGeom>
          <a:noFill/>
        </p:spPr>
        <p:txBody>
          <a:bodyPr wrap="square" rtlCol="0">
            <a:spAutoFit/>
          </a:bodyPr>
          <a:lstStyle/>
          <a:p>
            <a:r>
              <a:rPr lang="en-US" dirty="0">
                <a:hlinkClick r:id="rId2"/>
              </a:rPr>
              <a:t>https://github.com/faerrens/UAS-Probstok</a:t>
            </a:r>
            <a:endParaRPr lang="en-US" dirty="0"/>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47734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Sekarang</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8FB2FD4B-7DB6-4AC4-B550-BC188CDE7CFC}"/>
              </a:ext>
            </a:extLst>
          </p:cNvPr>
          <p:cNvPicPr>
            <a:picLocks noChangeAspect="1"/>
          </p:cNvPicPr>
          <p:nvPr/>
        </p:nvPicPr>
        <p:blipFill>
          <a:blip r:embed="rId2"/>
          <a:stretch>
            <a:fillRect/>
          </a:stretch>
        </p:blipFill>
        <p:spPr>
          <a:xfrm>
            <a:off x="375029" y="613097"/>
            <a:ext cx="11566762" cy="5828646"/>
          </a:xfrm>
          <a:prstGeom prst="rect">
            <a:avLst/>
          </a:prstGeom>
        </p:spPr>
      </p:pic>
    </p:spTree>
    <p:extLst>
      <p:ext uri="{BB962C8B-B14F-4D97-AF65-F5344CB8AC3E}">
        <p14:creationId xmlns:p14="http://schemas.microsoft.com/office/powerpoint/2010/main" val="3215655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900752" y="0"/>
            <a:ext cx="9049969" cy="354842"/>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2016 - 2019</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354842"/>
            <a:ext cx="12192000" cy="6370975"/>
          </a:xfrm>
          <a:prstGeom prst="rect">
            <a:avLst/>
          </a:prstGeom>
          <a:noFill/>
        </p:spPr>
        <p:txBody>
          <a:bodyPr wrap="square" rtlCol="0">
            <a:spAutoFit/>
          </a:bodyPr>
          <a:lstStyle/>
          <a:p>
            <a:pPr algn="just"/>
            <a:r>
              <a:rPr lang="en-US" sz="1700" dirty="0">
                <a:solidFill>
                  <a:schemeClr val="bg1"/>
                </a:solidFill>
              </a:rPr>
              <a:t>Toyota </a:t>
            </a:r>
            <a:r>
              <a:rPr lang="en-US" sz="1700" dirty="0" err="1">
                <a:solidFill>
                  <a:schemeClr val="bg1"/>
                </a:solidFill>
              </a:rPr>
              <a:t>menjual</a:t>
            </a:r>
            <a:r>
              <a:rPr lang="en-US" sz="1700" dirty="0">
                <a:solidFill>
                  <a:schemeClr val="bg1"/>
                </a:solidFill>
              </a:rPr>
              <a:t> </a:t>
            </a:r>
            <a:r>
              <a:rPr lang="en-US" sz="1700" dirty="0" err="1">
                <a:solidFill>
                  <a:schemeClr val="bg1"/>
                </a:solidFill>
              </a:rPr>
              <a:t>sahamnya</a:t>
            </a:r>
            <a:r>
              <a:rPr lang="en-US" sz="1700" dirty="0">
                <a:solidFill>
                  <a:schemeClr val="bg1"/>
                </a:solidFill>
              </a:rPr>
              <a:t> di Tesla. </a:t>
            </a:r>
            <a:r>
              <a:rPr lang="en-US" sz="1700" dirty="0" err="1">
                <a:solidFill>
                  <a:schemeClr val="bg1"/>
                </a:solidFill>
              </a:rPr>
              <a:t>Kedua</a:t>
            </a:r>
            <a:r>
              <a:rPr lang="en-US" sz="1700" dirty="0">
                <a:solidFill>
                  <a:schemeClr val="bg1"/>
                </a:solidFill>
              </a:rPr>
              <a:t> </a:t>
            </a:r>
            <a:r>
              <a:rPr lang="en-US" sz="1700" dirty="0" err="1">
                <a:solidFill>
                  <a:schemeClr val="bg1"/>
                </a:solidFill>
              </a:rPr>
              <a:t>perusahaan</a:t>
            </a:r>
            <a:r>
              <a:rPr lang="en-US" sz="1700" dirty="0">
                <a:solidFill>
                  <a:schemeClr val="bg1"/>
                </a:solidFill>
              </a:rPr>
              <a:t> </a:t>
            </a:r>
            <a:r>
              <a:rPr lang="en-US" sz="1700" dirty="0" err="1">
                <a:solidFill>
                  <a:schemeClr val="bg1"/>
                </a:solidFill>
              </a:rPr>
              <a:t>mengakhiri</a:t>
            </a:r>
            <a:r>
              <a:rPr lang="en-US" sz="1700" dirty="0">
                <a:solidFill>
                  <a:schemeClr val="bg1"/>
                </a:solidFill>
              </a:rPr>
              <a:t> </a:t>
            </a:r>
            <a:r>
              <a:rPr lang="en-US" sz="1700" dirty="0" err="1">
                <a:solidFill>
                  <a:schemeClr val="bg1"/>
                </a:solidFill>
              </a:rPr>
              <a:t>kolaborasi</a:t>
            </a:r>
            <a:r>
              <a:rPr lang="en-US" sz="1700" dirty="0">
                <a:solidFill>
                  <a:schemeClr val="bg1"/>
                </a:solidFill>
              </a:rPr>
              <a:t> </a:t>
            </a:r>
            <a:r>
              <a:rPr lang="en-US" sz="1700" dirty="0" err="1">
                <a:solidFill>
                  <a:schemeClr val="bg1"/>
                </a:solidFill>
              </a:rPr>
              <a:t>mereka</a:t>
            </a:r>
            <a:r>
              <a:rPr lang="en-US" sz="1700" dirty="0">
                <a:solidFill>
                  <a:schemeClr val="bg1"/>
                </a:solidFill>
              </a:rPr>
              <a:t> dan </a:t>
            </a:r>
            <a:r>
              <a:rPr lang="en-US" sz="1700" dirty="0" err="1">
                <a:solidFill>
                  <a:schemeClr val="bg1"/>
                </a:solidFill>
              </a:rPr>
              <a:t>menandakan</a:t>
            </a:r>
            <a:r>
              <a:rPr lang="en-US" sz="1700" dirty="0">
                <a:solidFill>
                  <a:schemeClr val="bg1"/>
                </a:solidFill>
              </a:rPr>
              <a:t> ‘</a:t>
            </a:r>
            <a:r>
              <a:rPr lang="en-US" sz="1700" dirty="0" err="1">
                <a:solidFill>
                  <a:schemeClr val="bg1"/>
                </a:solidFill>
              </a:rPr>
              <a:t>perang</a:t>
            </a:r>
            <a:r>
              <a:rPr lang="en-US" sz="1700" dirty="0">
                <a:solidFill>
                  <a:schemeClr val="bg1"/>
                </a:solidFill>
              </a:rPr>
              <a:t>’ </a:t>
            </a:r>
            <a:r>
              <a:rPr lang="en-US" sz="1700" dirty="0" err="1">
                <a:solidFill>
                  <a:schemeClr val="bg1"/>
                </a:solidFill>
              </a:rPr>
              <a:t>mobil</a:t>
            </a:r>
            <a:r>
              <a:rPr lang="en-US" sz="1700" dirty="0">
                <a:solidFill>
                  <a:schemeClr val="bg1"/>
                </a:solidFill>
              </a:rPr>
              <a:t> </a:t>
            </a:r>
            <a:r>
              <a:rPr lang="en-US" sz="1700" dirty="0" err="1">
                <a:solidFill>
                  <a:schemeClr val="bg1"/>
                </a:solidFill>
              </a:rPr>
              <a:t>listrik</a:t>
            </a:r>
            <a:r>
              <a:rPr lang="en-US" sz="1700" dirty="0">
                <a:solidFill>
                  <a:schemeClr val="bg1"/>
                </a:solidFill>
              </a:rPr>
              <a:t> </a:t>
            </a:r>
            <a:r>
              <a:rPr lang="en-US" sz="1700" dirty="0" err="1">
                <a:solidFill>
                  <a:schemeClr val="bg1"/>
                </a:solidFill>
              </a:rPr>
              <a:t>antara</a:t>
            </a:r>
            <a:r>
              <a:rPr lang="en-US" sz="1700" dirty="0">
                <a:solidFill>
                  <a:schemeClr val="bg1"/>
                </a:solidFill>
              </a:rPr>
              <a:t> </a:t>
            </a:r>
            <a:r>
              <a:rPr lang="en-US" sz="1700" dirty="0" err="1">
                <a:solidFill>
                  <a:schemeClr val="bg1"/>
                </a:solidFill>
              </a:rPr>
              <a:t>kedua</a:t>
            </a:r>
            <a:r>
              <a:rPr lang="en-US" sz="1700" dirty="0">
                <a:solidFill>
                  <a:schemeClr val="bg1"/>
                </a:solidFill>
              </a:rPr>
              <a:t> </a:t>
            </a:r>
            <a:r>
              <a:rPr lang="en-US" sz="1700" dirty="0" err="1">
                <a:solidFill>
                  <a:schemeClr val="bg1"/>
                </a:solidFill>
              </a:rPr>
              <a:t>perusahaan</a:t>
            </a:r>
            <a:r>
              <a:rPr lang="en-US" sz="1700" dirty="0">
                <a:solidFill>
                  <a:schemeClr val="bg1"/>
                </a:solidFill>
              </a:rPr>
              <a:t>.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Penurunan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2014 (</a:t>
            </a:r>
            <a:r>
              <a:rPr lang="en-US" sz="1700" dirty="0" err="1">
                <a:solidFill>
                  <a:schemeClr val="bg1"/>
                </a:solidFill>
                <a:sym typeface="Wingdings" panose="05000000000000000000" pitchFamily="2" charset="2"/>
              </a:rPr>
              <a:t>Grafik</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kedua</a:t>
            </a:r>
            <a:r>
              <a:rPr lang="en-US" sz="1700" dirty="0">
                <a:solidFill>
                  <a:schemeClr val="bg1"/>
                </a:solidFill>
                <a:sym typeface="Wingdings" panose="05000000000000000000" pitchFamily="2" charset="2"/>
              </a:rPr>
              <a:t>)</a:t>
            </a:r>
            <a:endParaRPr lang="en-US" sz="1700" dirty="0">
              <a:solidFill>
                <a:schemeClr val="bg1"/>
              </a:solidFill>
            </a:endParaRPr>
          </a:p>
          <a:p>
            <a:pPr algn="just"/>
            <a:endParaRPr lang="en-US" sz="1700" dirty="0">
              <a:solidFill>
                <a:schemeClr val="bg1"/>
              </a:solidFill>
            </a:endParaRPr>
          </a:p>
          <a:p>
            <a:pPr algn="just"/>
            <a:r>
              <a:rPr lang="en-US" sz="1700" dirty="0">
                <a:solidFill>
                  <a:schemeClr val="bg1"/>
                </a:solidFill>
              </a:rPr>
              <a:t>Daihatsu </a:t>
            </a:r>
            <a:r>
              <a:rPr lang="en-US" sz="1700" dirty="0" err="1">
                <a:solidFill>
                  <a:schemeClr val="bg1"/>
                </a:solidFill>
              </a:rPr>
              <a:t>menjadi</a:t>
            </a:r>
            <a:r>
              <a:rPr lang="en-US" sz="1700" dirty="0">
                <a:solidFill>
                  <a:schemeClr val="bg1"/>
                </a:solidFill>
              </a:rPr>
              <a:t> </a:t>
            </a:r>
            <a:r>
              <a:rPr lang="en-US" sz="1700" dirty="0" err="1">
                <a:solidFill>
                  <a:schemeClr val="bg1"/>
                </a:solidFill>
              </a:rPr>
              <a:t>anak</a:t>
            </a:r>
            <a:r>
              <a:rPr lang="en-US" sz="1700" dirty="0">
                <a:solidFill>
                  <a:schemeClr val="bg1"/>
                </a:solidFill>
              </a:rPr>
              <a:t> </a:t>
            </a:r>
            <a:r>
              <a:rPr lang="en-US" sz="1700" dirty="0" err="1">
                <a:solidFill>
                  <a:schemeClr val="bg1"/>
                </a:solidFill>
              </a:rPr>
              <a:t>perusahaan</a:t>
            </a:r>
            <a:r>
              <a:rPr lang="en-US" sz="1700" dirty="0">
                <a:solidFill>
                  <a:schemeClr val="bg1"/>
                </a:solidFill>
              </a:rPr>
              <a:t> yang </a:t>
            </a:r>
            <a:r>
              <a:rPr lang="en-US" sz="1700" dirty="0" err="1">
                <a:solidFill>
                  <a:schemeClr val="bg1"/>
                </a:solidFill>
              </a:rPr>
              <a:t>sepenuhnya</a:t>
            </a:r>
            <a:r>
              <a:rPr lang="en-US" sz="1700" dirty="0">
                <a:solidFill>
                  <a:schemeClr val="bg1"/>
                </a:solidFill>
              </a:rPr>
              <a:t> </a:t>
            </a:r>
            <a:r>
              <a:rPr lang="en-US" sz="1700" dirty="0" err="1">
                <a:solidFill>
                  <a:schemeClr val="bg1"/>
                </a:solidFill>
              </a:rPr>
              <a:t>dimiliki</a:t>
            </a:r>
            <a:r>
              <a:rPr lang="en-US" sz="1700" dirty="0">
                <a:solidFill>
                  <a:schemeClr val="bg1"/>
                </a:solidFill>
              </a:rPr>
              <a:t> oleh Toyota. </a:t>
            </a:r>
            <a:r>
              <a:rPr lang="en-US" sz="1700" dirty="0" err="1">
                <a:solidFill>
                  <a:schemeClr val="bg1"/>
                </a:solidFill>
              </a:rPr>
              <a:t>Sebelumnya</a:t>
            </a:r>
            <a:r>
              <a:rPr lang="en-US" sz="1700" dirty="0">
                <a:solidFill>
                  <a:schemeClr val="bg1"/>
                </a:solidFill>
              </a:rPr>
              <a:t> Toyota punya 51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Daihatsu.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2016 </a:t>
            </a:r>
            <a:r>
              <a:rPr lang="en-US" sz="1700" dirty="0" err="1">
                <a:solidFill>
                  <a:schemeClr val="bg1"/>
                </a:solidFill>
                <a:sym typeface="Wingdings" panose="05000000000000000000" pitchFamily="2" charset="2"/>
              </a:rPr>
              <a:t>Awal</a:t>
            </a:r>
            <a:endParaRPr lang="en-US" sz="1700" dirty="0">
              <a:solidFill>
                <a:schemeClr val="bg1"/>
              </a:solidFill>
              <a:sym typeface="Wingdings" panose="05000000000000000000" pitchFamily="2" charset="2"/>
            </a:endParaRPr>
          </a:p>
          <a:p>
            <a:pPr algn="just"/>
            <a:endParaRPr lang="en-US" sz="1700" dirty="0">
              <a:solidFill>
                <a:schemeClr val="bg1"/>
              </a:solidFill>
              <a:sym typeface="Wingdings" panose="05000000000000000000" pitchFamily="2" charset="2"/>
            </a:endParaRPr>
          </a:p>
          <a:p>
            <a:pPr algn="just"/>
            <a:r>
              <a:rPr lang="en-US" sz="1700" dirty="0" err="1">
                <a:solidFill>
                  <a:schemeClr val="bg1"/>
                </a:solidFill>
              </a:rPr>
              <a:t>Peraturan</a:t>
            </a:r>
            <a:r>
              <a:rPr lang="en-US" sz="1700" dirty="0">
                <a:solidFill>
                  <a:schemeClr val="bg1"/>
                </a:solidFill>
              </a:rPr>
              <a:t> </a:t>
            </a:r>
            <a:r>
              <a:rPr lang="en-US" sz="1700" dirty="0" err="1">
                <a:solidFill>
                  <a:schemeClr val="bg1"/>
                </a:solidFill>
              </a:rPr>
              <a:t>Pemerintah</a:t>
            </a:r>
            <a:r>
              <a:rPr lang="en-US" sz="1700" dirty="0">
                <a:solidFill>
                  <a:schemeClr val="bg1"/>
                </a:solidFill>
              </a:rPr>
              <a:t> (PP) </a:t>
            </a:r>
            <a:r>
              <a:rPr lang="en-US" sz="1700" dirty="0" err="1">
                <a:solidFill>
                  <a:schemeClr val="bg1"/>
                </a:solidFill>
              </a:rPr>
              <a:t>nomor</a:t>
            </a:r>
            <a:r>
              <a:rPr lang="en-US" sz="1700" dirty="0">
                <a:solidFill>
                  <a:schemeClr val="bg1"/>
                </a:solidFill>
              </a:rPr>
              <a:t> 63 </a:t>
            </a:r>
            <a:r>
              <a:rPr lang="en-US" sz="1700" dirty="0" err="1">
                <a:solidFill>
                  <a:schemeClr val="bg1"/>
                </a:solidFill>
              </a:rPr>
              <a:t>Tahun</a:t>
            </a:r>
            <a:r>
              <a:rPr lang="en-US" sz="1700" dirty="0">
                <a:solidFill>
                  <a:schemeClr val="bg1"/>
                </a:solidFill>
              </a:rPr>
              <a:t> 2019. PP </a:t>
            </a:r>
            <a:r>
              <a:rPr lang="en-US" sz="1700" dirty="0" err="1">
                <a:solidFill>
                  <a:schemeClr val="bg1"/>
                </a:solidFill>
              </a:rPr>
              <a:t>tersebut</a:t>
            </a:r>
            <a:r>
              <a:rPr lang="en-US" sz="1700" dirty="0">
                <a:solidFill>
                  <a:schemeClr val="bg1"/>
                </a:solidFill>
              </a:rPr>
              <a:t> </a:t>
            </a:r>
            <a:r>
              <a:rPr lang="en-US" sz="1700" dirty="0" err="1">
                <a:solidFill>
                  <a:schemeClr val="bg1"/>
                </a:solidFill>
              </a:rPr>
              <a:t>berisi</a:t>
            </a:r>
            <a:r>
              <a:rPr lang="en-US" sz="1700" dirty="0">
                <a:solidFill>
                  <a:schemeClr val="bg1"/>
                </a:solidFill>
              </a:rPr>
              <a:t> </a:t>
            </a:r>
            <a:r>
              <a:rPr lang="en-US" sz="1700" dirty="0" err="1">
                <a:solidFill>
                  <a:schemeClr val="bg1"/>
                </a:solidFill>
              </a:rPr>
              <a:t>tentang</a:t>
            </a:r>
            <a:r>
              <a:rPr lang="en-US" sz="1700" dirty="0">
                <a:solidFill>
                  <a:schemeClr val="bg1"/>
                </a:solidFill>
              </a:rPr>
              <a:t> </a:t>
            </a:r>
            <a:r>
              <a:rPr lang="en-US" sz="1700" dirty="0" err="1">
                <a:solidFill>
                  <a:schemeClr val="bg1"/>
                </a:solidFill>
              </a:rPr>
              <a:t>Investasi</a:t>
            </a:r>
            <a:r>
              <a:rPr lang="en-US" sz="1700" dirty="0">
                <a:solidFill>
                  <a:schemeClr val="bg1"/>
                </a:solidFill>
              </a:rPr>
              <a:t> </a:t>
            </a:r>
            <a:r>
              <a:rPr lang="en-US" sz="1700" dirty="0" err="1">
                <a:solidFill>
                  <a:schemeClr val="bg1"/>
                </a:solidFill>
              </a:rPr>
              <a:t>Pemerintah</a:t>
            </a:r>
            <a:r>
              <a:rPr lang="en-US" sz="1700" dirty="0">
                <a:solidFill>
                  <a:schemeClr val="bg1"/>
                </a:solidFill>
              </a:rPr>
              <a:t>.</a:t>
            </a:r>
          </a:p>
          <a:p>
            <a:pPr algn="just"/>
            <a:r>
              <a:rPr lang="en-US" sz="1700" dirty="0" err="1">
                <a:solidFill>
                  <a:schemeClr val="bg1"/>
                </a:solidFill>
              </a:rPr>
              <a:t>Melalui</a:t>
            </a:r>
            <a:r>
              <a:rPr lang="en-US" sz="1700" dirty="0">
                <a:solidFill>
                  <a:schemeClr val="bg1"/>
                </a:solidFill>
              </a:rPr>
              <a:t> PP </a:t>
            </a:r>
            <a:r>
              <a:rPr lang="en-US" sz="1700" dirty="0" err="1">
                <a:solidFill>
                  <a:schemeClr val="bg1"/>
                </a:solidFill>
              </a:rPr>
              <a:t>tersebut</a:t>
            </a:r>
            <a:r>
              <a:rPr lang="en-US" sz="1700" dirty="0">
                <a:solidFill>
                  <a:schemeClr val="bg1"/>
                </a:solidFill>
              </a:rPr>
              <a:t> </a:t>
            </a:r>
            <a:r>
              <a:rPr lang="en-US" sz="1700" dirty="0" err="1">
                <a:solidFill>
                  <a:schemeClr val="bg1"/>
                </a:solidFill>
              </a:rPr>
              <a:t>dibentuklah</a:t>
            </a:r>
            <a:r>
              <a:rPr lang="en-US" sz="1700" dirty="0">
                <a:solidFill>
                  <a:schemeClr val="bg1"/>
                </a:solidFill>
              </a:rPr>
              <a:t> badan </a:t>
            </a:r>
            <a:r>
              <a:rPr lang="en-US" sz="1700" dirty="0" err="1">
                <a:solidFill>
                  <a:schemeClr val="bg1"/>
                </a:solidFill>
              </a:rPr>
              <a:t>baru</a:t>
            </a:r>
            <a:r>
              <a:rPr lang="en-US" sz="1700" dirty="0">
                <a:solidFill>
                  <a:schemeClr val="bg1"/>
                </a:solidFill>
              </a:rPr>
              <a:t> </a:t>
            </a:r>
            <a:r>
              <a:rPr lang="en-US" sz="1700" dirty="0" err="1">
                <a:solidFill>
                  <a:schemeClr val="bg1"/>
                </a:solidFill>
              </a:rPr>
              <a:t>yakni</a:t>
            </a:r>
            <a:r>
              <a:rPr lang="en-US" sz="1700" dirty="0">
                <a:solidFill>
                  <a:schemeClr val="bg1"/>
                </a:solidFill>
              </a:rPr>
              <a:t> </a:t>
            </a:r>
            <a:r>
              <a:rPr lang="en-US" sz="1700" dirty="0" err="1">
                <a:solidFill>
                  <a:schemeClr val="bg1"/>
                </a:solidFill>
              </a:rPr>
              <a:t>Komite</a:t>
            </a:r>
            <a:r>
              <a:rPr lang="en-US" sz="1700" dirty="0">
                <a:solidFill>
                  <a:schemeClr val="bg1"/>
                </a:solidFill>
              </a:rPr>
              <a:t> </a:t>
            </a:r>
            <a:r>
              <a:rPr lang="en-US" sz="1700" dirty="0" err="1">
                <a:solidFill>
                  <a:schemeClr val="bg1"/>
                </a:solidFill>
              </a:rPr>
              <a:t>Investasi</a:t>
            </a:r>
            <a:r>
              <a:rPr lang="en-US" sz="1700" dirty="0">
                <a:solidFill>
                  <a:schemeClr val="bg1"/>
                </a:solidFill>
              </a:rPr>
              <a:t> </a:t>
            </a:r>
            <a:r>
              <a:rPr lang="en-US" sz="1700" dirty="0" err="1">
                <a:solidFill>
                  <a:schemeClr val="bg1"/>
                </a:solidFill>
              </a:rPr>
              <a:t>Pemerintah</a:t>
            </a:r>
            <a:r>
              <a:rPr lang="en-US" sz="1700" dirty="0">
                <a:solidFill>
                  <a:schemeClr val="bg1"/>
                </a:solidFill>
              </a:rPr>
              <a:t> (KIP) </a:t>
            </a:r>
            <a:r>
              <a:rPr lang="en-US" sz="1700" dirty="0" err="1">
                <a:solidFill>
                  <a:schemeClr val="bg1"/>
                </a:solidFill>
              </a:rPr>
              <a:t>untuk</a:t>
            </a:r>
            <a:r>
              <a:rPr lang="en-US" sz="1700" dirty="0">
                <a:solidFill>
                  <a:schemeClr val="bg1"/>
                </a:solidFill>
              </a:rPr>
              <a:t> </a:t>
            </a:r>
            <a:r>
              <a:rPr lang="en-US" sz="1700" dirty="0" err="1">
                <a:solidFill>
                  <a:schemeClr val="bg1"/>
                </a:solidFill>
              </a:rPr>
              <a:t>lebih</a:t>
            </a:r>
            <a:r>
              <a:rPr lang="en-US" sz="1700" dirty="0">
                <a:solidFill>
                  <a:schemeClr val="bg1"/>
                </a:solidFill>
              </a:rPr>
              <a:t> </a:t>
            </a:r>
            <a:r>
              <a:rPr lang="en-US" sz="1700" dirty="0" err="1">
                <a:solidFill>
                  <a:schemeClr val="bg1"/>
                </a:solidFill>
              </a:rPr>
              <a:t>mengawasi</a:t>
            </a:r>
            <a:r>
              <a:rPr lang="en-US" sz="1700" dirty="0">
                <a:solidFill>
                  <a:schemeClr val="bg1"/>
                </a:solidFill>
              </a:rPr>
              <a:t> para investor domestic yang </a:t>
            </a:r>
            <a:r>
              <a:rPr lang="en-US" sz="1700" dirty="0" err="1">
                <a:solidFill>
                  <a:schemeClr val="bg1"/>
                </a:solidFill>
              </a:rPr>
              <a:t>ingin</a:t>
            </a:r>
            <a:r>
              <a:rPr lang="en-US" sz="1700" dirty="0">
                <a:solidFill>
                  <a:schemeClr val="bg1"/>
                </a:solidFill>
              </a:rPr>
              <a:t> </a:t>
            </a:r>
            <a:r>
              <a:rPr lang="en-US" sz="1700" dirty="0" err="1">
                <a:solidFill>
                  <a:schemeClr val="bg1"/>
                </a:solidFill>
              </a:rPr>
              <a:t>menanamkan</a:t>
            </a:r>
            <a:r>
              <a:rPr lang="en-US" sz="1700" dirty="0">
                <a:solidFill>
                  <a:schemeClr val="bg1"/>
                </a:solidFill>
              </a:rPr>
              <a:t> </a:t>
            </a:r>
            <a:r>
              <a:rPr lang="en-US" sz="1700" dirty="0" err="1">
                <a:solidFill>
                  <a:schemeClr val="bg1"/>
                </a:solidFill>
              </a:rPr>
              <a:t>saham</a:t>
            </a:r>
            <a:r>
              <a:rPr lang="en-US" sz="1700" dirty="0">
                <a:solidFill>
                  <a:schemeClr val="bg1"/>
                </a:solidFill>
              </a:rPr>
              <a:t> di Toyota</a:t>
            </a:r>
          </a:p>
          <a:p>
            <a:pPr algn="just"/>
            <a:endParaRPr lang="en-US" sz="1700" dirty="0">
              <a:solidFill>
                <a:schemeClr val="bg1"/>
              </a:solidFill>
            </a:endParaRPr>
          </a:p>
          <a:p>
            <a:pPr algn="just"/>
            <a:r>
              <a:rPr lang="en-US" sz="1700" dirty="0">
                <a:solidFill>
                  <a:schemeClr val="bg1"/>
                </a:solidFill>
              </a:rPr>
              <a:t>Suzuki Motor Corp dan Toyota </a:t>
            </a:r>
            <a:r>
              <a:rPr lang="en-US" sz="1700" dirty="0" err="1">
                <a:solidFill>
                  <a:schemeClr val="bg1"/>
                </a:solidFill>
              </a:rPr>
              <a:t>mengumumkan</a:t>
            </a:r>
            <a:r>
              <a:rPr lang="en-US" sz="1700" dirty="0">
                <a:solidFill>
                  <a:schemeClr val="bg1"/>
                </a:solidFill>
              </a:rPr>
              <a:t> </a:t>
            </a:r>
            <a:r>
              <a:rPr lang="en-US" sz="1700" dirty="0" err="1">
                <a:solidFill>
                  <a:schemeClr val="bg1"/>
                </a:solidFill>
              </a:rPr>
              <a:t>bahwa</a:t>
            </a:r>
            <a:r>
              <a:rPr lang="en-US" sz="1700" dirty="0">
                <a:solidFill>
                  <a:schemeClr val="bg1"/>
                </a:solidFill>
              </a:rPr>
              <a:t> </a:t>
            </a:r>
            <a:r>
              <a:rPr lang="en-US" sz="1700" dirty="0" err="1">
                <a:solidFill>
                  <a:schemeClr val="bg1"/>
                </a:solidFill>
              </a:rPr>
              <a:t>mereka</a:t>
            </a:r>
            <a:r>
              <a:rPr lang="en-US" sz="1700" dirty="0">
                <a:solidFill>
                  <a:schemeClr val="bg1"/>
                </a:solidFill>
              </a:rPr>
              <a:t> </a:t>
            </a:r>
            <a:r>
              <a:rPr lang="en-US" sz="1700" dirty="0" err="1">
                <a:solidFill>
                  <a:schemeClr val="bg1"/>
                </a:solidFill>
              </a:rPr>
              <a:t>saling</a:t>
            </a:r>
            <a:r>
              <a:rPr lang="en-US" sz="1700" dirty="0">
                <a:solidFill>
                  <a:schemeClr val="bg1"/>
                </a:solidFill>
              </a:rPr>
              <a:t> </a:t>
            </a:r>
            <a:r>
              <a:rPr lang="en-US" sz="1700" dirty="0" err="1">
                <a:solidFill>
                  <a:schemeClr val="bg1"/>
                </a:solidFill>
              </a:rPr>
              <a:t>dukung</a:t>
            </a:r>
            <a:r>
              <a:rPr lang="en-US" sz="1700" dirty="0">
                <a:solidFill>
                  <a:schemeClr val="bg1"/>
                </a:solidFill>
              </a:rPr>
              <a:t> </a:t>
            </a:r>
            <a:r>
              <a:rPr lang="en-US" sz="1700" dirty="0" err="1">
                <a:solidFill>
                  <a:schemeClr val="bg1"/>
                </a:solidFill>
              </a:rPr>
              <a:t>dalam</a:t>
            </a:r>
            <a:r>
              <a:rPr lang="en-US" sz="1700" dirty="0">
                <a:solidFill>
                  <a:schemeClr val="bg1"/>
                </a:solidFill>
              </a:rPr>
              <a:t> </a:t>
            </a:r>
            <a:r>
              <a:rPr lang="en-US" sz="1700" dirty="0" err="1">
                <a:solidFill>
                  <a:schemeClr val="bg1"/>
                </a:solidFill>
              </a:rPr>
              <a:t>mengembangkan</a:t>
            </a:r>
            <a:r>
              <a:rPr lang="en-US" sz="1700" dirty="0">
                <a:solidFill>
                  <a:schemeClr val="bg1"/>
                </a:solidFill>
              </a:rPr>
              <a:t> </a:t>
            </a:r>
            <a:r>
              <a:rPr lang="en-US" sz="1700" dirty="0" err="1">
                <a:solidFill>
                  <a:schemeClr val="bg1"/>
                </a:solidFill>
              </a:rPr>
              <a:t>teknologi</a:t>
            </a:r>
            <a:r>
              <a:rPr lang="en-US" sz="1700" dirty="0">
                <a:solidFill>
                  <a:schemeClr val="bg1"/>
                </a:solidFill>
              </a:rPr>
              <a:t> </a:t>
            </a:r>
            <a:r>
              <a:rPr lang="en-US" sz="1700" dirty="0" err="1">
                <a:solidFill>
                  <a:schemeClr val="bg1"/>
                </a:solidFill>
              </a:rPr>
              <a:t>baru</a:t>
            </a:r>
            <a:r>
              <a:rPr lang="en-US" sz="1700" dirty="0">
                <a:solidFill>
                  <a:schemeClr val="bg1"/>
                </a:solidFill>
              </a:rPr>
              <a:t> pada </a:t>
            </a:r>
            <a:r>
              <a:rPr lang="en-US" sz="1700" dirty="0" err="1">
                <a:solidFill>
                  <a:schemeClr val="bg1"/>
                </a:solidFill>
              </a:rPr>
              <a:t>kendaraan</a:t>
            </a:r>
            <a:r>
              <a:rPr lang="en-US" sz="1700" dirty="0">
                <a:solidFill>
                  <a:schemeClr val="bg1"/>
                </a:solidFill>
              </a:rPr>
              <a:t>. </a:t>
            </a:r>
            <a:r>
              <a:rPr lang="en-US" sz="1700" dirty="0" err="1">
                <a:solidFill>
                  <a:schemeClr val="bg1"/>
                </a:solidFill>
              </a:rPr>
              <a:t>Kedua</a:t>
            </a:r>
            <a:r>
              <a:rPr lang="en-US" sz="1700" dirty="0">
                <a:solidFill>
                  <a:schemeClr val="bg1"/>
                </a:solidFill>
              </a:rPr>
              <a:t> </a:t>
            </a:r>
            <a:r>
              <a:rPr lang="en-US" sz="1700" dirty="0" err="1">
                <a:solidFill>
                  <a:schemeClr val="bg1"/>
                </a:solidFill>
              </a:rPr>
              <a:t>perusahaan</a:t>
            </a:r>
            <a:r>
              <a:rPr lang="en-US" sz="1700" dirty="0">
                <a:solidFill>
                  <a:schemeClr val="bg1"/>
                </a:solidFill>
              </a:rPr>
              <a:t> </a:t>
            </a:r>
            <a:r>
              <a:rPr lang="en-US" sz="1700" dirty="0" err="1">
                <a:solidFill>
                  <a:schemeClr val="bg1"/>
                </a:solidFill>
              </a:rPr>
              <a:t>komitmen</a:t>
            </a:r>
            <a:r>
              <a:rPr lang="en-US" sz="1700" dirty="0">
                <a:solidFill>
                  <a:schemeClr val="bg1"/>
                </a:solidFill>
              </a:rPr>
              <a:t> </a:t>
            </a:r>
            <a:r>
              <a:rPr lang="en-US" sz="1700" dirty="0" err="1">
                <a:solidFill>
                  <a:schemeClr val="bg1"/>
                </a:solidFill>
              </a:rPr>
              <a:t>memproduksi</a:t>
            </a:r>
            <a:r>
              <a:rPr lang="en-US" sz="1700" dirty="0">
                <a:solidFill>
                  <a:schemeClr val="bg1"/>
                </a:solidFill>
              </a:rPr>
              <a:t> </a:t>
            </a:r>
            <a:r>
              <a:rPr lang="en-US" sz="1700" dirty="0" err="1">
                <a:solidFill>
                  <a:schemeClr val="bg1"/>
                </a:solidFill>
              </a:rPr>
              <a:t>mobil</a:t>
            </a:r>
            <a:r>
              <a:rPr lang="en-US" sz="1700" dirty="0">
                <a:solidFill>
                  <a:schemeClr val="bg1"/>
                </a:solidFill>
              </a:rPr>
              <a:t> </a:t>
            </a:r>
            <a:r>
              <a:rPr lang="en-US" sz="1700" dirty="0" err="1">
                <a:solidFill>
                  <a:schemeClr val="bg1"/>
                </a:solidFill>
              </a:rPr>
              <a:t>bertenaga</a:t>
            </a:r>
            <a:r>
              <a:rPr lang="en-US" sz="1700" dirty="0">
                <a:solidFill>
                  <a:schemeClr val="bg1"/>
                </a:solidFill>
              </a:rPr>
              <a:t> </a:t>
            </a:r>
            <a:r>
              <a:rPr lang="en-US" sz="1700" dirty="0" err="1">
                <a:solidFill>
                  <a:schemeClr val="bg1"/>
                </a:solidFill>
              </a:rPr>
              <a:t>listrik</a:t>
            </a:r>
            <a:r>
              <a:rPr lang="en-US" sz="1700" dirty="0">
                <a:solidFill>
                  <a:schemeClr val="bg1"/>
                </a:solidFill>
              </a:rPr>
              <a:t> dan </a:t>
            </a:r>
            <a:r>
              <a:rPr lang="en-US" sz="1700" dirty="0" err="1">
                <a:solidFill>
                  <a:schemeClr val="bg1"/>
                </a:solidFill>
              </a:rPr>
              <a:t>mobil</a:t>
            </a:r>
            <a:r>
              <a:rPr lang="en-US" sz="1700" dirty="0">
                <a:solidFill>
                  <a:schemeClr val="bg1"/>
                </a:solidFill>
              </a:rPr>
              <a:t> compact </a:t>
            </a:r>
            <a:r>
              <a:rPr lang="en-US" sz="1700" dirty="0" err="1">
                <a:solidFill>
                  <a:schemeClr val="bg1"/>
                </a:solidFill>
              </a:rPr>
              <a:t>untuk</a:t>
            </a:r>
            <a:r>
              <a:rPr lang="en-US" sz="1700" dirty="0">
                <a:solidFill>
                  <a:schemeClr val="bg1"/>
                </a:solidFill>
              </a:rPr>
              <a:t> </a:t>
            </a:r>
            <a:r>
              <a:rPr lang="en-US" sz="1700" dirty="0" err="1">
                <a:solidFill>
                  <a:schemeClr val="bg1"/>
                </a:solidFill>
              </a:rPr>
              <a:t>satu</a:t>
            </a:r>
            <a:r>
              <a:rPr lang="en-US" sz="1700" dirty="0">
                <a:solidFill>
                  <a:schemeClr val="bg1"/>
                </a:solidFill>
              </a:rPr>
              <a:t> </a:t>
            </a:r>
            <a:r>
              <a:rPr lang="en-US" sz="1700" dirty="0" err="1">
                <a:solidFill>
                  <a:schemeClr val="bg1"/>
                </a:solidFill>
              </a:rPr>
              <a:t>sama</a:t>
            </a:r>
            <a:r>
              <a:rPr lang="en-US" sz="1700" dirty="0">
                <a:solidFill>
                  <a:schemeClr val="bg1"/>
                </a:solidFill>
              </a:rPr>
              <a:t> lain yang </a:t>
            </a:r>
            <a:r>
              <a:rPr lang="en-US" sz="1700" dirty="0" err="1">
                <a:solidFill>
                  <a:schemeClr val="bg1"/>
                </a:solidFill>
              </a:rPr>
              <a:t>didukung</a:t>
            </a:r>
            <a:r>
              <a:rPr lang="en-US" sz="1700" dirty="0">
                <a:solidFill>
                  <a:schemeClr val="bg1"/>
                </a:solidFill>
              </a:rPr>
              <a:t> </a:t>
            </a:r>
            <a:r>
              <a:rPr lang="en-US" sz="1700" dirty="0" err="1">
                <a:solidFill>
                  <a:schemeClr val="bg1"/>
                </a:solidFill>
              </a:rPr>
              <a:t>dengan</a:t>
            </a:r>
            <a:r>
              <a:rPr lang="en-US" sz="1700" dirty="0">
                <a:solidFill>
                  <a:schemeClr val="bg1"/>
                </a:solidFill>
              </a:rPr>
              <a:t> </a:t>
            </a:r>
            <a:r>
              <a:rPr lang="en-US" sz="1700" dirty="0" err="1">
                <a:solidFill>
                  <a:schemeClr val="bg1"/>
                </a:solidFill>
              </a:rPr>
              <a:t>kebijakan</a:t>
            </a:r>
            <a:r>
              <a:rPr lang="en-US" sz="1700" dirty="0">
                <a:solidFill>
                  <a:schemeClr val="bg1"/>
                </a:solidFill>
              </a:rPr>
              <a:t> </a:t>
            </a:r>
            <a:r>
              <a:rPr lang="en-US" sz="1700" dirty="0" err="1">
                <a:solidFill>
                  <a:schemeClr val="bg1"/>
                </a:solidFill>
              </a:rPr>
              <a:t>pemerintah</a:t>
            </a:r>
            <a:r>
              <a:rPr lang="en-US" sz="1700" dirty="0">
                <a:solidFill>
                  <a:schemeClr val="bg1"/>
                </a:solidFill>
              </a:rPr>
              <a:t> </a:t>
            </a:r>
            <a:r>
              <a:rPr lang="en-US" sz="1700" dirty="0" err="1">
                <a:solidFill>
                  <a:schemeClr val="bg1"/>
                </a:solidFill>
              </a:rPr>
              <a:t>terkait</a:t>
            </a:r>
            <a:r>
              <a:rPr lang="en-US" sz="1700" dirty="0">
                <a:solidFill>
                  <a:schemeClr val="bg1"/>
                </a:solidFill>
              </a:rPr>
              <a:t> </a:t>
            </a:r>
            <a:r>
              <a:rPr lang="en-US" sz="1700" dirty="0" err="1">
                <a:solidFill>
                  <a:schemeClr val="bg1"/>
                </a:solidFill>
              </a:rPr>
              <a:t>mobil</a:t>
            </a:r>
            <a:r>
              <a:rPr lang="en-US" sz="1700" dirty="0">
                <a:solidFill>
                  <a:schemeClr val="bg1"/>
                </a:solidFill>
              </a:rPr>
              <a:t> </a:t>
            </a:r>
            <a:r>
              <a:rPr lang="en-US" sz="1700" dirty="0" err="1">
                <a:solidFill>
                  <a:schemeClr val="bg1"/>
                </a:solidFill>
              </a:rPr>
              <a:t>listrik</a:t>
            </a:r>
            <a:r>
              <a:rPr lang="en-US" sz="1700" dirty="0">
                <a:solidFill>
                  <a:schemeClr val="bg1"/>
                </a:solidFill>
              </a:rPr>
              <a:t>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2016 </a:t>
            </a:r>
            <a:r>
              <a:rPr lang="en-US" sz="1700" dirty="0" err="1">
                <a:solidFill>
                  <a:schemeClr val="bg1"/>
                </a:solidFill>
                <a:sym typeface="Wingdings" panose="05000000000000000000" pitchFamily="2" charset="2"/>
              </a:rPr>
              <a:t>akhir</a:t>
            </a:r>
            <a:endParaRPr lang="en-US" sz="1700" dirty="0">
              <a:solidFill>
                <a:schemeClr val="bg1"/>
              </a:solidFill>
            </a:endParaRPr>
          </a:p>
          <a:p>
            <a:pPr algn="just"/>
            <a:endParaRPr lang="en-US" sz="1700" dirty="0">
              <a:solidFill>
                <a:schemeClr val="bg1"/>
              </a:solidFill>
            </a:endParaRPr>
          </a:p>
          <a:p>
            <a:pPr algn="just"/>
            <a:r>
              <a:rPr lang="en-US" sz="1700" dirty="0">
                <a:solidFill>
                  <a:schemeClr val="bg1"/>
                </a:solidFill>
              </a:rPr>
              <a:t>Toyota </a:t>
            </a:r>
            <a:r>
              <a:rPr lang="en-US" sz="1700" dirty="0" err="1">
                <a:solidFill>
                  <a:schemeClr val="bg1"/>
                </a:solidFill>
              </a:rPr>
              <a:t>mengambil</a:t>
            </a:r>
            <a:r>
              <a:rPr lang="en-US" sz="1700" dirty="0">
                <a:solidFill>
                  <a:schemeClr val="bg1"/>
                </a:solidFill>
              </a:rPr>
              <a:t> 5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Mazda Motor Corp </a:t>
            </a:r>
            <a:r>
              <a:rPr lang="en-US" sz="1700" dirty="0" err="1">
                <a:solidFill>
                  <a:schemeClr val="bg1"/>
                </a:solidFill>
              </a:rPr>
              <a:t>untuk</a:t>
            </a:r>
            <a:r>
              <a:rPr lang="en-US" sz="1700" dirty="0">
                <a:solidFill>
                  <a:schemeClr val="bg1"/>
                </a:solidFill>
              </a:rPr>
              <a:t> </a:t>
            </a:r>
            <a:r>
              <a:rPr lang="en-US" sz="1700" dirty="0" err="1">
                <a:solidFill>
                  <a:schemeClr val="bg1"/>
                </a:solidFill>
              </a:rPr>
              <a:t>memperlancar</a:t>
            </a:r>
            <a:r>
              <a:rPr lang="en-US" sz="1700" dirty="0">
                <a:solidFill>
                  <a:schemeClr val="bg1"/>
                </a:solidFill>
              </a:rPr>
              <a:t> </a:t>
            </a:r>
            <a:r>
              <a:rPr lang="en-US" sz="1700" dirty="0" err="1">
                <a:solidFill>
                  <a:schemeClr val="bg1"/>
                </a:solidFill>
              </a:rPr>
              <a:t>pengembangan</a:t>
            </a:r>
            <a:r>
              <a:rPr lang="en-US" sz="1700" dirty="0">
                <a:solidFill>
                  <a:schemeClr val="bg1"/>
                </a:solidFill>
              </a:rPr>
              <a:t> </a:t>
            </a:r>
            <a:r>
              <a:rPr lang="en-US" sz="1700" dirty="0" err="1">
                <a:solidFill>
                  <a:schemeClr val="bg1"/>
                </a:solidFill>
              </a:rPr>
              <a:t>kendaraan</a:t>
            </a:r>
            <a:r>
              <a:rPr lang="en-US" sz="1700" dirty="0">
                <a:solidFill>
                  <a:schemeClr val="bg1"/>
                </a:solidFill>
              </a:rPr>
              <a:t> </a:t>
            </a:r>
            <a:r>
              <a:rPr lang="en-US" sz="1700" dirty="0" err="1">
                <a:solidFill>
                  <a:schemeClr val="bg1"/>
                </a:solidFill>
              </a:rPr>
              <a:t>listrik</a:t>
            </a:r>
            <a:r>
              <a:rPr lang="en-US" sz="1700" dirty="0">
                <a:solidFill>
                  <a:schemeClr val="bg1"/>
                </a:solidFill>
              </a:rPr>
              <a:t> dan </a:t>
            </a:r>
            <a:r>
              <a:rPr lang="en-US" sz="1700" dirty="0" err="1">
                <a:solidFill>
                  <a:schemeClr val="bg1"/>
                </a:solidFill>
              </a:rPr>
              <a:t>membangun</a:t>
            </a:r>
            <a:r>
              <a:rPr lang="en-US" sz="1700" dirty="0">
                <a:solidFill>
                  <a:schemeClr val="bg1"/>
                </a:solidFill>
              </a:rPr>
              <a:t> </a:t>
            </a:r>
            <a:r>
              <a:rPr lang="en-US" sz="1700" dirty="0" err="1">
                <a:solidFill>
                  <a:schemeClr val="bg1"/>
                </a:solidFill>
              </a:rPr>
              <a:t>pabrik</a:t>
            </a:r>
            <a:r>
              <a:rPr lang="en-US" sz="1700" dirty="0">
                <a:solidFill>
                  <a:schemeClr val="bg1"/>
                </a:solidFill>
              </a:rPr>
              <a:t> </a:t>
            </a:r>
            <a:r>
              <a:rPr lang="en-US" sz="1700" dirty="0" err="1">
                <a:solidFill>
                  <a:schemeClr val="bg1"/>
                </a:solidFill>
              </a:rPr>
              <a:t>perakitan</a:t>
            </a:r>
            <a:r>
              <a:rPr lang="en-US" sz="1700" dirty="0">
                <a:solidFill>
                  <a:schemeClr val="bg1"/>
                </a:solidFill>
              </a:rPr>
              <a:t> di Amerika </a:t>
            </a:r>
            <a:r>
              <a:rPr lang="en-US" sz="1700" dirty="0" err="1">
                <a:solidFill>
                  <a:schemeClr val="bg1"/>
                </a:solidFill>
              </a:rPr>
              <a:t>Serikat</a:t>
            </a:r>
            <a:r>
              <a:rPr lang="en-US" sz="1700" dirty="0">
                <a:solidFill>
                  <a:schemeClr val="bg1"/>
                </a:solidFill>
              </a:rPr>
              <a:t>. </a:t>
            </a:r>
            <a:r>
              <a:rPr lang="en-US" sz="1700" dirty="0" err="1">
                <a:solidFill>
                  <a:schemeClr val="bg1"/>
                </a:solidFill>
              </a:rPr>
              <a:t>Sementara</a:t>
            </a:r>
            <a:r>
              <a:rPr lang="en-US" sz="1700" dirty="0">
                <a:solidFill>
                  <a:schemeClr val="bg1"/>
                </a:solidFill>
              </a:rPr>
              <a:t> </a:t>
            </a:r>
            <a:r>
              <a:rPr lang="en-US" sz="1700" dirty="0" err="1">
                <a:solidFill>
                  <a:schemeClr val="bg1"/>
                </a:solidFill>
              </a:rPr>
              <a:t>itu</a:t>
            </a:r>
            <a:r>
              <a:rPr lang="en-US" sz="1700" dirty="0">
                <a:solidFill>
                  <a:schemeClr val="bg1"/>
                </a:solidFill>
              </a:rPr>
              <a:t> Mazda </a:t>
            </a:r>
            <a:r>
              <a:rPr lang="en-US" sz="1700" dirty="0" err="1">
                <a:solidFill>
                  <a:schemeClr val="bg1"/>
                </a:solidFill>
              </a:rPr>
              <a:t>membalas</a:t>
            </a:r>
            <a:r>
              <a:rPr lang="en-US" sz="1700" dirty="0">
                <a:solidFill>
                  <a:schemeClr val="bg1"/>
                </a:solidFill>
              </a:rPr>
              <a:t> </a:t>
            </a:r>
            <a:r>
              <a:rPr lang="en-US" sz="1700" dirty="0" err="1">
                <a:solidFill>
                  <a:schemeClr val="bg1"/>
                </a:solidFill>
              </a:rPr>
              <a:t>dengan</a:t>
            </a:r>
            <a:r>
              <a:rPr lang="en-US" sz="1700" dirty="0">
                <a:solidFill>
                  <a:schemeClr val="bg1"/>
                </a:solidFill>
              </a:rPr>
              <a:t> </a:t>
            </a:r>
            <a:r>
              <a:rPr lang="en-US" sz="1700" dirty="0" err="1">
                <a:solidFill>
                  <a:schemeClr val="bg1"/>
                </a:solidFill>
              </a:rPr>
              <a:t>mengambil</a:t>
            </a:r>
            <a:r>
              <a:rPr lang="en-US" sz="1700" dirty="0">
                <a:solidFill>
                  <a:schemeClr val="bg1"/>
                </a:solidFill>
              </a:rPr>
              <a:t> 0,25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Toyota.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Penurunan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2017 </a:t>
            </a:r>
            <a:r>
              <a:rPr lang="en-US" sz="1700" dirty="0" err="1">
                <a:solidFill>
                  <a:schemeClr val="bg1"/>
                </a:solidFill>
                <a:sym typeface="Wingdings" panose="05000000000000000000" pitchFamily="2" charset="2"/>
              </a:rPr>
              <a:t>sesuai</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dengan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grafik</a:t>
            </a:r>
            <a:endParaRPr lang="en-US" sz="1700" dirty="0">
              <a:solidFill>
                <a:schemeClr val="bg1"/>
              </a:solidFill>
            </a:endParaRPr>
          </a:p>
          <a:p>
            <a:pPr algn="just"/>
            <a:endParaRPr lang="en-US" sz="1700" dirty="0">
              <a:solidFill>
                <a:schemeClr val="bg1"/>
              </a:solidFill>
            </a:endParaRPr>
          </a:p>
          <a:p>
            <a:pPr algn="just"/>
            <a:r>
              <a:rPr lang="en-US" sz="1700" dirty="0">
                <a:solidFill>
                  <a:schemeClr val="bg1"/>
                </a:solidFill>
              </a:rPr>
              <a:t>Toyota </a:t>
            </a:r>
            <a:r>
              <a:rPr lang="en-US" sz="1700" dirty="0" err="1">
                <a:solidFill>
                  <a:schemeClr val="bg1"/>
                </a:solidFill>
              </a:rPr>
              <a:t>mengumumkan</a:t>
            </a:r>
            <a:r>
              <a:rPr lang="en-US" sz="1700" dirty="0">
                <a:solidFill>
                  <a:schemeClr val="bg1"/>
                </a:solidFill>
              </a:rPr>
              <a:t> </a:t>
            </a:r>
            <a:r>
              <a:rPr lang="en-US" sz="1700" dirty="0" err="1">
                <a:solidFill>
                  <a:schemeClr val="bg1"/>
                </a:solidFill>
              </a:rPr>
              <a:t>mengambil</a:t>
            </a:r>
            <a:r>
              <a:rPr lang="en-US" sz="1700" dirty="0">
                <a:solidFill>
                  <a:schemeClr val="bg1"/>
                </a:solidFill>
              </a:rPr>
              <a:t> 4,94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Suzuki, dan Suzuki </a:t>
            </a:r>
            <a:r>
              <a:rPr lang="en-US" sz="1700" dirty="0" err="1">
                <a:solidFill>
                  <a:schemeClr val="bg1"/>
                </a:solidFill>
              </a:rPr>
              <a:t>membalasnya</a:t>
            </a:r>
            <a:r>
              <a:rPr lang="en-US" sz="1700" dirty="0">
                <a:solidFill>
                  <a:schemeClr val="bg1"/>
                </a:solidFill>
              </a:rPr>
              <a:t> </a:t>
            </a:r>
            <a:r>
              <a:rPr lang="en-US" sz="1700" dirty="0" err="1">
                <a:solidFill>
                  <a:schemeClr val="bg1"/>
                </a:solidFill>
              </a:rPr>
              <a:t>dengan</a:t>
            </a:r>
            <a:r>
              <a:rPr lang="en-US" sz="1700" dirty="0">
                <a:solidFill>
                  <a:schemeClr val="bg1"/>
                </a:solidFill>
              </a:rPr>
              <a:t> </a:t>
            </a:r>
            <a:r>
              <a:rPr lang="en-US" sz="1700" dirty="0" err="1">
                <a:solidFill>
                  <a:schemeClr val="bg1"/>
                </a:solidFill>
              </a:rPr>
              <a:t>membeli</a:t>
            </a:r>
            <a:r>
              <a:rPr lang="en-US" sz="1700" dirty="0">
                <a:solidFill>
                  <a:schemeClr val="bg1"/>
                </a:solidFill>
              </a:rPr>
              <a:t> 0,2 </a:t>
            </a:r>
            <a:r>
              <a:rPr lang="en-US" sz="1700" dirty="0" err="1">
                <a:solidFill>
                  <a:schemeClr val="bg1"/>
                </a:solidFill>
              </a:rPr>
              <a:t>persen</a:t>
            </a:r>
            <a:r>
              <a:rPr lang="en-US" sz="1700" dirty="0">
                <a:solidFill>
                  <a:schemeClr val="bg1"/>
                </a:solidFill>
              </a:rPr>
              <a:t> </a:t>
            </a:r>
            <a:r>
              <a:rPr lang="en-US" sz="1700" dirty="0" err="1">
                <a:solidFill>
                  <a:schemeClr val="bg1"/>
                </a:solidFill>
              </a:rPr>
              <a:t>saham</a:t>
            </a:r>
            <a:r>
              <a:rPr lang="en-US" sz="1700" dirty="0">
                <a:solidFill>
                  <a:schemeClr val="bg1"/>
                </a:solidFill>
              </a:rPr>
              <a:t> Toyota.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2019</a:t>
            </a:r>
          </a:p>
          <a:p>
            <a:pPr algn="just"/>
            <a:endParaRPr lang="en-US" sz="1700" dirty="0">
              <a:solidFill>
                <a:schemeClr val="bg1"/>
              </a:solidFill>
            </a:endParaRPr>
          </a:p>
          <a:p>
            <a:pPr algn="just"/>
            <a:r>
              <a:rPr lang="en-US" sz="1700" dirty="0">
                <a:solidFill>
                  <a:schemeClr val="bg1"/>
                </a:solidFill>
              </a:rPr>
              <a:t>Toyota </a:t>
            </a:r>
            <a:r>
              <a:rPr lang="en-US" sz="1700" dirty="0" err="1">
                <a:solidFill>
                  <a:schemeClr val="bg1"/>
                </a:solidFill>
              </a:rPr>
              <a:t>membeli</a:t>
            </a:r>
            <a:r>
              <a:rPr lang="en-US" sz="1700" dirty="0">
                <a:solidFill>
                  <a:schemeClr val="bg1"/>
                </a:solidFill>
              </a:rPr>
              <a:t> </a:t>
            </a:r>
            <a:r>
              <a:rPr lang="en-US" sz="1700" dirty="0" err="1">
                <a:solidFill>
                  <a:schemeClr val="bg1"/>
                </a:solidFill>
              </a:rPr>
              <a:t>saham</a:t>
            </a:r>
            <a:r>
              <a:rPr lang="en-US" sz="1700" dirty="0">
                <a:solidFill>
                  <a:schemeClr val="bg1"/>
                </a:solidFill>
              </a:rPr>
              <a:t> 20 </a:t>
            </a:r>
            <a:r>
              <a:rPr lang="en-US" sz="1700" dirty="0" err="1">
                <a:solidFill>
                  <a:schemeClr val="bg1"/>
                </a:solidFill>
              </a:rPr>
              <a:t>persen</a:t>
            </a:r>
            <a:r>
              <a:rPr lang="en-US" sz="1700" dirty="0">
                <a:solidFill>
                  <a:schemeClr val="bg1"/>
                </a:solidFill>
              </a:rPr>
              <a:t> Subaru </a:t>
            </a:r>
            <a:r>
              <a:rPr lang="en-US" sz="1700" dirty="0" err="1">
                <a:solidFill>
                  <a:schemeClr val="bg1"/>
                </a:solidFill>
              </a:rPr>
              <a:t>dari</a:t>
            </a:r>
            <a:r>
              <a:rPr lang="en-US" sz="1700" dirty="0">
                <a:solidFill>
                  <a:schemeClr val="bg1"/>
                </a:solidFill>
              </a:rPr>
              <a:t> </a:t>
            </a:r>
            <a:r>
              <a:rPr lang="en-US" sz="1700" dirty="0" err="1">
                <a:solidFill>
                  <a:schemeClr val="bg1"/>
                </a:solidFill>
              </a:rPr>
              <a:t>sebelumnya</a:t>
            </a:r>
            <a:r>
              <a:rPr lang="en-US" sz="1700" dirty="0">
                <a:solidFill>
                  <a:schemeClr val="bg1"/>
                </a:solidFill>
              </a:rPr>
              <a:t> 17 </a:t>
            </a:r>
            <a:r>
              <a:rPr lang="en-US" sz="1700" dirty="0" err="1">
                <a:solidFill>
                  <a:schemeClr val="bg1"/>
                </a:solidFill>
              </a:rPr>
              <a:t>persen</a:t>
            </a:r>
            <a:r>
              <a:rPr lang="en-US" sz="1700" dirty="0">
                <a:solidFill>
                  <a:schemeClr val="bg1"/>
                </a:solidFill>
              </a:rPr>
              <a:t> </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Peningkatan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2019Tahun 2019 </a:t>
            </a:r>
            <a:r>
              <a:rPr lang="en-US" sz="1700" dirty="0" err="1">
                <a:solidFill>
                  <a:schemeClr val="bg1"/>
                </a:solidFill>
                <a:sym typeface="Wingdings" panose="05000000000000000000" pitchFamily="2" charset="2"/>
              </a:rPr>
              <a:t>ini</a:t>
            </a:r>
            <a:r>
              <a:rPr lang="en-US" sz="1700" dirty="0">
                <a:solidFill>
                  <a:schemeClr val="bg1"/>
                </a:solidFill>
                <a:sym typeface="Wingdings" panose="05000000000000000000" pitchFamily="2" charset="2"/>
              </a:rPr>
              <a:t> Toyota </a:t>
            </a:r>
            <a:r>
              <a:rPr lang="en-US" sz="1700" dirty="0" err="1">
                <a:solidFill>
                  <a:schemeClr val="bg1"/>
                </a:solidFill>
                <a:sym typeface="Wingdings" panose="05000000000000000000" pitchFamily="2" charset="2"/>
              </a:rPr>
              <a:t>Merajai</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Pabrik</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Otomotif</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dengan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saham</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tertinggi</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berturut</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turut</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selama</a:t>
            </a:r>
            <a:r>
              <a:rPr lang="en-US" sz="1700" dirty="0">
                <a:solidFill>
                  <a:schemeClr val="bg1"/>
                </a:solidFill>
                <a:sym typeface="Wingdings" panose="05000000000000000000" pitchFamily="2" charset="2"/>
              </a:rPr>
              <a:t> 4 </a:t>
            </a:r>
            <a:r>
              <a:rPr lang="en-US" sz="1700" dirty="0" err="1">
                <a:solidFill>
                  <a:schemeClr val="bg1"/>
                </a:solidFill>
                <a:sym typeface="Wingdings" panose="05000000000000000000" pitchFamily="2" charset="2"/>
              </a:rPr>
              <a:t>tahun</a:t>
            </a:r>
            <a:r>
              <a:rPr lang="en-US" sz="1700" dirty="0">
                <a:solidFill>
                  <a:schemeClr val="bg1"/>
                </a:solidFill>
                <a:sym typeface="Wingdings" panose="05000000000000000000" pitchFamily="2" charset="2"/>
              </a:rPr>
              <a:t>  </a:t>
            </a:r>
            <a:r>
              <a:rPr lang="en-US" sz="1700" dirty="0" err="1">
                <a:solidFill>
                  <a:schemeClr val="bg1"/>
                </a:solidFill>
                <a:sym typeface="Wingdings" panose="05000000000000000000" pitchFamily="2" charset="2"/>
              </a:rPr>
              <a:t>dengan</a:t>
            </a:r>
            <a:r>
              <a:rPr lang="en-US" sz="1700" dirty="0">
                <a:solidFill>
                  <a:schemeClr val="bg1"/>
                </a:solidFill>
                <a:sym typeface="Wingdings" panose="05000000000000000000" pitchFamily="2" charset="2"/>
              </a:rPr>
              <a:t> </a:t>
            </a:r>
            <a:r>
              <a:rPr lang="en-US" sz="1700" dirty="0">
                <a:solidFill>
                  <a:schemeClr val="bg1"/>
                </a:solidFill>
              </a:rPr>
              <a:t>Total, 25.092 unit yang </a:t>
            </a:r>
            <a:r>
              <a:rPr lang="en-US" sz="1700" dirty="0" err="1">
                <a:solidFill>
                  <a:schemeClr val="bg1"/>
                </a:solidFill>
              </a:rPr>
              <a:t>dijual</a:t>
            </a:r>
            <a:r>
              <a:rPr lang="en-US" sz="1700" dirty="0">
                <a:solidFill>
                  <a:schemeClr val="bg1"/>
                </a:solidFill>
              </a:rPr>
              <a:t> oleh Toyota </a:t>
            </a:r>
            <a:r>
              <a:rPr lang="en-US" sz="1700" dirty="0" err="1">
                <a:solidFill>
                  <a:schemeClr val="bg1"/>
                </a:solidFill>
              </a:rPr>
              <a:t>sepanjang</a:t>
            </a:r>
            <a:r>
              <a:rPr lang="en-US" sz="1700" dirty="0">
                <a:solidFill>
                  <a:schemeClr val="bg1"/>
                </a:solidFill>
              </a:rPr>
              <a:t> </a:t>
            </a:r>
            <a:r>
              <a:rPr lang="en-US" sz="1700" dirty="0" err="1">
                <a:solidFill>
                  <a:schemeClr val="bg1"/>
                </a:solidFill>
              </a:rPr>
              <a:t>Januari</a:t>
            </a:r>
            <a:r>
              <a:rPr lang="en-US" sz="1700" dirty="0">
                <a:solidFill>
                  <a:schemeClr val="bg1"/>
                </a:solidFill>
              </a:rPr>
              <a:t> 2019 </a:t>
            </a:r>
            <a:r>
              <a:rPr lang="en-US" sz="1700" dirty="0" err="1">
                <a:solidFill>
                  <a:schemeClr val="bg1"/>
                </a:solidFill>
              </a:rPr>
              <a:t>mengalahkan</a:t>
            </a:r>
            <a:r>
              <a:rPr lang="en-US" sz="1700" dirty="0">
                <a:solidFill>
                  <a:schemeClr val="bg1"/>
                </a:solidFill>
              </a:rPr>
              <a:t> Mitsubishi .</a:t>
            </a:r>
          </a:p>
        </p:txBody>
      </p:sp>
    </p:spTree>
    <p:extLst>
      <p:ext uri="{BB962C8B-B14F-4D97-AF65-F5344CB8AC3E}">
        <p14:creationId xmlns:p14="http://schemas.microsoft.com/office/powerpoint/2010/main" val="110613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Gambar 4">
            <a:extLst>
              <a:ext uri="{FF2B5EF4-FFF2-40B4-BE49-F238E27FC236}">
                <a16:creationId xmlns:a16="http://schemas.microsoft.com/office/drawing/2014/main" id="{F0D005C6-4F2E-402E-970D-37283BFC6A3E}"/>
              </a:ext>
            </a:extLst>
          </p:cNvPr>
          <p:cNvPicPr>
            <a:picLocks noChangeAspect="1"/>
          </p:cNvPicPr>
          <p:nvPr/>
        </p:nvPicPr>
        <p:blipFill>
          <a:blip r:embed="rId2"/>
          <a:stretch>
            <a:fillRect/>
          </a:stretch>
        </p:blipFill>
        <p:spPr>
          <a:xfrm>
            <a:off x="194528" y="328539"/>
            <a:ext cx="5687658" cy="3518452"/>
          </a:xfrm>
          <a:prstGeom prst="rect">
            <a:avLst/>
          </a:prstGeom>
        </p:spPr>
      </p:pic>
      <p:sp>
        <p:nvSpPr>
          <p:cNvPr id="9" name="Kotak Teks 8">
            <a:extLst>
              <a:ext uri="{FF2B5EF4-FFF2-40B4-BE49-F238E27FC236}">
                <a16:creationId xmlns:a16="http://schemas.microsoft.com/office/drawing/2014/main" id="{BB99001B-3FBA-462C-B0CF-BA9E98F424BB}"/>
              </a:ext>
            </a:extLst>
          </p:cNvPr>
          <p:cNvSpPr txBox="1"/>
          <p:nvPr/>
        </p:nvSpPr>
        <p:spPr>
          <a:xfrm>
            <a:off x="0" y="3917981"/>
            <a:ext cx="11997473" cy="2862322"/>
          </a:xfrm>
          <a:prstGeom prst="rect">
            <a:avLst/>
          </a:prstGeom>
          <a:noFill/>
        </p:spPr>
        <p:txBody>
          <a:bodyPr wrap="square" rtlCol="0">
            <a:spAutoFit/>
          </a:bodyPr>
          <a:lstStyle/>
          <a:p>
            <a:pPr algn="just"/>
            <a:r>
              <a:rPr lang="en-US" dirty="0" err="1">
                <a:solidFill>
                  <a:schemeClr val="bg1"/>
                </a:solidFill>
              </a:rPr>
              <a:t>Kuat</a:t>
            </a:r>
            <a:r>
              <a:rPr lang="en-US" dirty="0">
                <a:solidFill>
                  <a:schemeClr val="bg1"/>
                </a:solidFill>
              </a:rPr>
              <a:t> dan </a:t>
            </a:r>
            <a:r>
              <a:rPr lang="en-US" dirty="0" err="1">
                <a:solidFill>
                  <a:schemeClr val="bg1"/>
                </a:solidFill>
              </a:rPr>
              <a:t>lemahnya</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a:t>
            </a:r>
            <a:r>
              <a:rPr lang="en-US" dirty="0" err="1">
                <a:solidFill>
                  <a:schemeClr val="bg1"/>
                </a:solidFill>
              </a:rPr>
              <a:t>dikarenakan</a:t>
            </a:r>
            <a:r>
              <a:rPr lang="en-US" dirty="0">
                <a:solidFill>
                  <a:schemeClr val="bg1"/>
                </a:solidFill>
              </a:rPr>
              <a:t> </a:t>
            </a:r>
            <a:r>
              <a:rPr lang="en-US" dirty="0" err="1">
                <a:solidFill>
                  <a:schemeClr val="bg1"/>
                </a:solidFill>
              </a:rPr>
              <a:t>prinsip</a:t>
            </a:r>
            <a:r>
              <a:rPr lang="en-US" dirty="0">
                <a:solidFill>
                  <a:schemeClr val="bg1"/>
                </a:solidFill>
              </a:rPr>
              <a:t> </a:t>
            </a:r>
            <a:r>
              <a:rPr lang="en-US" dirty="0" err="1">
                <a:solidFill>
                  <a:schemeClr val="bg1"/>
                </a:solidFill>
              </a:rPr>
              <a:t>permintaan</a:t>
            </a:r>
            <a:r>
              <a:rPr lang="en-US" dirty="0">
                <a:solidFill>
                  <a:schemeClr val="bg1"/>
                </a:solidFill>
              </a:rPr>
              <a:t> dan </a:t>
            </a:r>
            <a:r>
              <a:rPr lang="en-US" dirty="0" err="1">
                <a:solidFill>
                  <a:schemeClr val="bg1"/>
                </a:solidFill>
              </a:rPr>
              <a:t>penawaran</a:t>
            </a:r>
            <a:r>
              <a:rPr lang="en-US" dirty="0">
                <a:solidFill>
                  <a:schemeClr val="bg1"/>
                </a:solidFill>
              </a:rPr>
              <a:t> </a:t>
            </a:r>
            <a:r>
              <a:rPr lang="en-US" dirty="0" err="1">
                <a:solidFill>
                  <a:schemeClr val="bg1"/>
                </a:solidFill>
              </a:rPr>
              <a:t>dimana</a:t>
            </a:r>
            <a:r>
              <a:rPr lang="en-US" dirty="0">
                <a:solidFill>
                  <a:schemeClr val="bg1"/>
                </a:solidFill>
              </a:rPr>
              <a:t> </a:t>
            </a:r>
            <a:r>
              <a:rPr lang="en-US" dirty="0" err="1">
                <a:solidFill>
                  <a:schemeClr val="bg1"/>
                </a:solidFill>
              </a:rPr>
              <a:t>semakin</a:t>
            </a:r>
            <a:r>
              <a:rPr lang="en-US" dirty="0">
                <a:solidFill>
                  <a:schemeClr val="bg1"/>
                </a:solidFill>
              </a:rPr>
              <a:t> </a:t>
            </a:r>
            <a:r>
              <a:rPr lang="en-US" dirty="0" err="1">
                <a:solidFill>
                  <a:schemeClr val="bg1"/>
                </a:solidFill>
              </a:rPr>
              <a:t>banyak</a:t>
            </a:r>
            <a:r>
              <a:rPr lang="en-US" dirty="0">
                <a:solidFill>
                  <a:schemeClr val="bg1"/>
                </a:solidFill>
              </a:rPr>
              <a:t> </a:t>
            </a:r>
            <a:r>
              <a:rPr lang="en-US" dirty="0" err="1">
                <a:solidFill>
                  <a:schemeClr val="bg1"/>
                </a:solidFill>
              </a:rPr>
              <a:t>permintaan</a:t>
            </a:r>
            <a:r>
              <a:rPr lang="en-US" dirty="0">
                <a:solidFill>
                  <a:schemeClr val="bg1"/>
                </a:solidFill>
              </a:rPr>
              <a:t> rupiah </a:t>
            </a:r>
            <a:r>
              <a:rPr lang="en-US" dirty="0" err="1">
                <a:solidFill>
                  <a:schemeClr val="bg1"/>
                </a:solidFill>
              </a:rPr>
              <a:t>maka</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rupiah </a:t>
            </a:r>
            <a:r>
              <a:rPr lang="en-US" dirty="0" err="1">
                <a:solidFill>
                  <a:schemeClr val="bg1"/>
                </a:solidFill>
              </a:rPr>
              <a:t>akan</a:t>
            </a:r>
            <a:r>
              <a:rPr lang="en-US" dirty="0">
                <a:solidFill>
                  <a:schemeClr val="bg1"/>
                </a:solidFill>
              </a:rPr>
              <a:t> </a:t>
            </a:r>
            <a:r>
              <a:rPr lang="en-US" dirty="0" err="1">
                <a:solidFill>
                  <a:schemeClr val="bg1"/>
                </a:solidFill>
              </a:rPr>
              <a:t>meningkat</a:t>
            </a:r>
            <a:r>
              <a:rPr lang="en-US" dirty="0">
                <a:solidFill>
                  <a:schemeClr val="bg1"/>
                </a:solidFill>
              </a:rPr>
              <a:t> dan </a:t>
            </a:r>
            <a:r>
              <a:rPr lang="en-US" dirty="0" err="1">
                <a:solidFill>
                  <a:schemeClr val="bg1"/>
                </a:solidFill>
              </a:rPr>
              <a:t>sebaliknya</a:t>
            </a:r>
            <a:r>
              <a:rPr lang="en-US" dirty="0">
                <a:solidFill>
                  <a:schemeClr val="bg1"/>
                </a:solidFill>
              </a:rPr>
              <a:t> </a:t>
            </a:r>
            <a:r>
              <a:rPr lang="en-US" dirty="0" err="1">
                <a:solidFill>
                  <a:schemeClr val="bg1"/>
                </a:solidFill>
              </a:rPr>
              <a:t>semakin</a:t>
            </a:r>
            <a:r>
              <a:rPr lang="en-US" dirty="0">
                <a:solidFill>
                  <a:schemeClr val="bg1"/>
                </a:solidFill>
              </a:rPr>
              <a:t> </a:t>
            </a:r>
            <a:r>
              <a:rPr lang="en-US" dirty="0" err="1">
                <a:solidFill>
                  <a:schemeClr val="bg1"/>
                </a:solidFill>
              </a:rPr>
              <a:t>banyaknya</a:t>
            </a:r>
            <a:r>
              <a:rPr lang="en-US" dirty="0">
                <a:solidFill>
                  <a:schemeClr val="bg1"/>
                </a:solidFill>
              </a:rPr>
              <a:t> </a:t>
            </a:r>
            <a:r>
              <a:rPr lang="en-US" dirty="0" err="1">
                <a:solidFill>
                  <a:schemeClr val="bg1"/>
                </a:solidFill>
              </a:rPr>
              <a:t>permintaan</a:t>
            </a:r>
            <a:r>
              <a:rPr lang="en-US" dirty="0">
                <a:solidFill>
                  <a:schemeClr val="bg1"/>
                </a:solidFill>
              </a:rPr>
              <a:t> dollar AS </a:t>
            </a:r>
            <a:r>
              <a:rPr lang="en-US" dirty="0" err="1">
                <a:solidFill>
                  <a:schemeClr val="bg1"/>
                </a:solidFill>
              </a:rPr>
              <a:t>sehingga</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tukar</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biasanya</a:t>
            </a:r>
            <a:r>
              <a:rPr lang="en-US" dirty="0">
                <a:solidFill>
                  <a:schemeClr val="bg1"/>
                </a:solidFill>
              </a:rPr>
              <a:t> </a:t>
            </a:r>
            <a:r>
              <a:rPr lang="en-US" dirty="0" err="1">
                <a:solidFill>
                  <a:schemeClr val="bg1"/>
                </a:solidFill>
              </a:rPr>
              <a:t>dipengaruhi</a:t>
            </a:r>
            <a:r>
              <a:rPr lang="en-US" dirty="0">
                <a:solidFill>
                  <a:schemeClr val="bg1"/>
                </a:solidFill>
              </a:rPr>
              <a:t> oleh </a:t>
            </a:r>
            <a:r>
              <a:rPr lang="en-US" dirty="0" err="1">
                <a:solidFill>
                  <a:schemeClr val="bg1"/>
                </a:solidFill>
              </a:rPr>
              <a:t>dividen</a:t>
            </a:r>
            <a:r>
              <a:rPr lang="en-US" dirty="0">
                <a:solidFill>
                  <a:schemeClr val="bg1"/>
                </a:solidFill>
              </a:rPr>
              <a:t>, </a:t>
            </a:r>
            <a:r>
              <a:rPr lang="en-US" dirty="0" err="1">
                <a:solidFill>
                  <a:schemeClr val="bg1"/>
                </a:solidFill>
              </a:rPr>
              <a:t>investasi</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kaitannya</a:t>
            </a:r>
            <a:r>
              <a:rPr lang="en-US" dirty="0">
                <a:solidFill>
                  <a:schemeClr val="bg1"/>
                </a:solidFill>
              </a:rPr>
              <a:t> :</a:t>
            </a:r>
          </a:p>
          <a:p>
            <a:pPr marL="285750" indent="-285750" algn="just">
              <a:buFontTx/>
              <a:buChar char="-"/>
            </a:pPr>
            <a:r>
              <a:rPr lang="en-US" dirty="0">
                <a:solidFill>
                  <a:schemeClr val="bg1"/>
                </a:solidFill>
              </a:rPr>
              <a:t>Nilai </a:t>
            </a:r>
            <a:r>
              <a:rPr lang="en-US" dirty="0" err="1">
                <a:solidFill>
                  <a:schemeClr val="bg1"/>
                </a:solidFill>
              </a:rPr>
              <a:t>Aktiva</a:t>
            </a:r>
            <a:r>
              <a:rPr lang="en-US" dirty="0">
                <a:solidFill>
                  <a:schemeClr val="bg1"/>
                </a:solidFill>
              </a:rPr>
              <a:t> </a:t>
            </a:r>
            <a:r>
              <a:rPr lang="en-US" dirty="0" err="1">
                <a:solidFill>
                  <a:schemeClr val="bg1"/>
                </a:solidFill>
              </a:rPr>
              <a:t>Bersih</a:t>
            </a:r>
            <a:r>
              <a:rPr lang="en-US" dirty="0">
                <a:solidFill>
                  <a:schemeClr val="bg1"/>
                </a:solidFill>
              </a:rPr>
              <a:t> (NAB) </a:t>
            </a:r>
          </a:p>
          <a:p>
            <a:pPr marL="285750" indent="-285750" algn="just">
              <a:buFontTx/>
              <a:buChar char="-"/>
            </a:pPr>
            <a:r>
              <a:rPr lang="en-US" dirty="0" err="1">
                <a:solidFill>
                  <a:schemeClr val="bg1"/>
                </a:solidFill>
              </a:rPr>
              <a:t>Orientasi</a:t>
            </a:r>
            <a:r>
              <a:rPr lang="en-US" dirty="0">
                <a:solidFill>
                  <a:schemeClr val="bg1"/>
                </a:solidFill>
              </a:rPr>
              <a:t> </a:t>
            </a:r>
            <a:r>
              <a:rPr lang="en-US" dirty="0" err="1">
                <a:solidFill>
                  <a:schemeClr val="bg1"/>
                </a:solidFill>
              </a:rPr>
              <a:t>Ekspor</a:t>
            </a:r>
            <a:r>
              <a:rPr lang="en-US" dirty="0">
                <a:solidFill>
                  <a:schemeClr val="bg1"/>
                </a:solidFill>
              </a:rPr>
              <a:t> Toyota yang </a:t>
            </a:r>
            <a:r>
              <a:rPr lang="en-US" dirty="0" err="1">
                <a:solidFill>
                  <a:schemeClr val="bg1"/>
                </a:solidFill>
              </a:rPr>
              <a:t>besar</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lingkup</a:t>
            </a:r>
            <a:r>
              <a:rPr lang="en-US" dirty="0">
                <a:solidFill>
                  <a:schemeClr val="bg1"/>
                </a:solidFill>
              </a:rPr>
              <a:t> dunia (</a:t>
            </a:r>
            <a:r>
              <a:rPr lang="en-US" dirty="0" err="1">
                <a:solidFill>
                  <a:schemeClr val="bg1"/>
                </a:solidFill>
              </a:rPr>
              <a:t>Saham</a:t>
            </a:r>
            <a:r>
              <a:rPr lang="en-US" dirty="0">
                <a:solidFill>
                  <a:schemeClr val="bg1"/>
                </a:solidFill>
              </a:rPr>
              <a:t> Open Toyota pada 1976 – 1993 </a:t>
            </a:r>
            <a:r>
              <a:rPr lang="en-US" dirty="0" err="1">
                <a:solidFill>
                  <a:schemeClr val="bg1"/>
                </a:solidFill>
              </a:rPr>
              <a:t>sangatlah</a:t>
            </a:r>
            <a:r>
              <a:rPr lang="en-US" dirty="0">
                <a:solidFill>
                  <a:schemeClr val="bg1"/>
                </a:solidFill>
              </a:rPr>
              <a:t> </a:t>
            </a:r>
            <a:r>
              <a:rPr lang="en-US" dirty="0" err="1">
                <a:solidFill>
                  <a:schemeClr val="bg1"/>
                </a:solidFill>
              </a:rPr>
              <a:t>kecil</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berinovasi</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meningkat</a:t>
            </a:r>
            <a:r>
              <a:rPr lang="en-US" dirty="0">
                <a:solidFill>
                  <a:schemeClr val="bg1"/>
                </a:solidFill>
              </a:rPr>
              <a:t> </a:t>
            </a:r>
            <a:r>
              <a:rPr lang="en-US" dirty="0" err="1">
                <a:solidFill>
                  <a:schemeClr val="bg1"/>
                </a:solidFill>
              </a:rPr>
              <a:t>hingga</a:t>
            </a:r>
            <a:r>
              <a:rPr lang="en-US" dirty="0">
                <a:solidFill>
                  <a:schemeClr val="bg1"/>
                </a:solidFill>
              </a:rPr>
              <a:t> 140) </a:t>
            </a:r>
          </a:p>
          <a:p>
            <a:pPr marL="285750" indent="-285750" algn="just">
              <a:buFontTx/>
              <a:buChar char="-"/>
            </a:pPr>
            <a:r>
              <a:rPr lang="en-US" dirty="0" err="1">
                <a:solidFill>
                  <a:schemeClr val="bg1"/>
                </a:solidFill>
              </a:rPr>
              <a:t>Valuasi</a:t>
            </a:r>
            <a:r>
              <a:rPr lang="en-US" dirty="0">
                <a:solidFill>
                  <a:schemeClr val="bg1"/>
                </a:solidFill>
              </a:rPr>
              <a:t> dan Fundamental Perusahaan (Brand </a:t>
            </a:r>
            <a:r>
              <a:rPr lang="en-US" dirty="0" err="1">
                <a:solidFill>
                  <a:schemeClr val="bg1"/>
                </a:solidFill>
              </a:rPr>
              <a:t>Ternama</a:t>
            </a:r>
            <a:r>
              <a:rPr lang="en-US" dirty="0">
                <a:solidFill>
                  <a:schemeClr val="bg1"/>
                </a:solidFill>
              </a:rPr>
              <a:t>)</a:t>
            </a:r>
          </a:p>
          <a:p>
            <a:pPr marL="285750" indent="-285750" algn="just">
              <a:buFontTx/>
              <a:buChar char="-"/>
            </a:pPr>
            <a:r>
              <a:rPr lang="en-US" dirty="0" err="1">
                <a:solidFill>
                  <a:schemeClr val="bg1"/>
                </a:solidFill>
              </a:rPr>
              <a:t>Kondisi</a:t>
            </a:r>
            <a:r>
              <a:rPr lang="en-US" dirty="0">
                <a:solidFill>
                  <a:schemeClr val="bg1"/>
                </a:solidFill>
              </a:rPr>
              <a:t> </a:t>
            </a:r>
            <a:r>
              <a:rPr lang="en-US" dirty="0" err="1">
                <a:solidFill>
                  <a:schemeClr val="bg1"/>
                </a:solidFill>
              </a:rPr>
              <a:t>Ekonomi</a:t>
            </a:r>
            <a:r>
              <a:rPr lang="en-US" dirty="0">
                <a:solidFill>
                  <a:schemeClr val="bg1"/>
                </a:solidFill>
              </a:rPr>
              <a:t> Indonesia </a:t>
            </a:r>
            <a:r>
              <a:rPr lang="en-US" dirty="0" err="1">
                <a:solidFill>
                  <a:schemeClr val="bg1"/>
                </a:solidFill>
              </a:rPr>
              <a:t>sehabis</a:t>
            </a:r>
            <a:r>
              <a:rPr lang="en-US" dirty="0">
                <a:solidFill>
                  <a:schemeClr val="bg1"/>
                </a:solidFill>
              </a:rPr>
              <a:t> </a:t>
            </a:r>
            <a:r>
              <a:rPr lang="en-US" dirty="0" err="1">
                <a:solidFill>
                  <a:schemeClr val="bg1"/>
                </a:solidFill>
              </a:rPr>
              <a:t>reformasi</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peningkatan</a:t>
            </a:r>
            <a:r>
              <a:rPr lang="en-US" dirty="0">
                <a:solidFill>
                  <a:schemeClr val="bg1"/>
                </a:solidFill>
              </a:rPr>
              <a:t> </a:t>
            </a:r>
            <a:r>
              <a:rPr lang="en-US" dirty="0" err="1">
                <a:solidFill>
                  <a:schemeClr val="bg1"/>
                </a:solidFill>
              </a:rPr>
              <a:t>tiap</a:t>
            </a:r>
            <a:r>
              <a:rPr lang="en-US" dirty="0">
                <a:solidFill>
                  <a:schemeClr val="bg1"/>
                </a:solidFill>
              </a:rPr>
              <a:t> </a:t>
            </a:r>
            <a:r>
              <a:rPr lang="en-US" dirty="0" err="1">
                <a:solidFill>
                  <a:schemeClr val="bg1"/>
                </a:solidFill>
              </a:rPr>
              <a:t>tahunnya</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walaupun</a:t>
            </a:r>
            <a:r>
              <a:rPr lang="en-US" dirty="0">
                <a:solidFill>
                  <a:schemeClr val="bg1"/>
                </a:solidFill>
              </a:rPr>
              <a:t> </a:t>
            </a:r>
            <a:r>
              <a:rPr lang="en-US" dirty="0" err="1">
                <a:solidFill>
                  <a:schemeClr val="bg1"/>
                </a:solidFill>
              </a:rPr>
              <a:t>turun</a:t>
            </a:r>
            <a:r>
              <a:rPr lang="en-US" dirty="0">
                <a:solidFill>
                  <a:schemeClr val="bg1"/>
                </a:solidFill>
              </a:rPr>
              <a:t> </a:t>
            </a:r>
            <a:r>
              <a:rPr lang="en-US" dirty="0" err="1">
                <a:solidFill>
                  <a:schemeClr val="bg1"/>
                </a:solidFill>
              </a:rPr>
              <a:t>masih</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revisi</a:t>
            </a:r>
            <a:r>
              <a:rPr lang="en-US" dirty="0">
                <a:solidFill>
                  <a:schemeClr val="bg1"/>
                </a:solidFill>
              </a:rPr>
              <a:t> </a:t>
            </a:r>
            <a:r>
              <a:rPr lang="en-US" dirty="0" err="1">
                <a:solidFill>
                  <a:schemeClr val="bg1"/>
                </a:solidFill>
              </a:rPr>
              <a:t>kebijakan</a:t>
            </a:r>
            <a:r>
              <a:rPr lang="en-US" dirty="0">
                <a:solidFill>
                  <a:schemeClr val="bg1"/>
                </a:solidFill>
              </a:rPr>
              <a:t> </a:t>
            </a:r>
            <a:r>
              <a:rPr lang="en-US" dirty="0" err="1">
                <a:solidFill>
                  <a:schemeClr val="bg1"/>
                </a:solidFill>
              </a:rPr>
              <a:t>dari</a:t>
            </a:r>
            <a:r>
              <a:rPr lang="en-US" dirty="0">
                <a:solidFill>
                  <a:schemeClr val="bg1"/>
                </a:solidFill>
              </a:rPr>
              <a:t> Bank Indonesia </a:t>
            </a:r>
            <a:r>
              <a:rPr lang="en-US" dirty="0" err="1">
                <a:solidFill>
                  <a:schemeClr val="bg1"/>
                </a:solidFill>
              </a:rPr>
              <a:t>dalam</a:t>
            </a:r>
            <a:r>
              <a:rPr lang="en-US" dirty="0">
                <a:solidFill>
                  <a:schemeClr val="bg1"/>
                </a:solidFill>
              </a:rPr>
              <a:t> </a:t>
            </a:r>
            <a:r>
              <a:rPr lang="en-US" dirty="0" err="1">
                <a:solidFill>
                  <a:schemeClr val="bg1"/>
                </a:solidFill>
              </a:rPr>
              <a:t>kepemilikan</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awalnya</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dikuasai</a:t>
            </a:r>
            <a:r>
              <a:rPr lang="en-US" dirty="0">
                <a:solidFill>
                  <a:schemeClr val="bg1"/>
                </a:solidFill>
              </a:rPr>
              <a:t> negara lain </a:t>
            </a:r>
            <a:r>
              <a:rPr lang="en-US" dirty="0" err="1">
                <a:solidFill>
                  <a:schemeClr val="bg1"/>
                </a:solidFill>
              </a:rPr>
              <a:t>kini</a:t>
            </a:r>
            <a:r>
              <a:rPr lang="en-US" dirty="0">
                <a:solidFill>
                  <a:schemeClr val="bg1"/>
                </a:solidFill>
              </a:rPr>
              <a:t> </a:t>
            </a:r>
            <a:r>
              <a:rPr lang="en-US" dirty="0" err="1">
                <a:solidFill>
                  <a:schemeClr val="bg1"/>
                </a:solidFill>
              </a:rPr>
              <a:t>hanya</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maksimal</a:t>
            </a:r>
            <a:r>
              <a:rPr lang="en-US" dirty="0">
                <a:solidFill>
                  <a:schemeClr val="bg1"/>
                </a:solidFill>
              </a:rPr>
              <a:t> 50%. </a:t>
            </a:r>
          </a:p>
        </p:txBody>
      </p:sp>
      <p:pic>
        <p:nvPicPr>
          <p:cNvPr id="10" name="Gambar 9">
            <a:extLst>
              <a:ext uri="{FF2B5EF4-FFF2-40B4-BE49-F238E27FC236}">
                <a16:creationId xmlns:a16="http://schemas.microsoft.com/office/drawing/2014/main" id="{BAF57356-648C-4F89-8E8B-1CA1E68CE2FE}"/>
              </a:ext>
            </a:extLst>
          </p:cNvPr>
          <p:cNvPicPr>
            <a:picLocks noChangeAspect="1"/>
          </p:cNvPicPr>
          <p:nvPr/>
        </p:nvPicPr>
        <p:blipFill>
          <a:blip r:embed="rId3"/>
          <a:stretch>
            <a:fillRect/>
          </a:stretch>
        </p:blipFill>
        <p:spPr>
          <a:xfrm>
            <a:off x="6086903" y="328539"/>
            <a:ext cx="5910569" cy="3518452"/>
          </a:xfrm>
          <a:prstGeom prst="rect">
            <a:avLst/>
          </a:prstGeom>
        </p:spPr>
      </p:pic>
    </p:spTree>
    <p:extLst>
      <p:ext uri="{BB962C8B-B14F-4D97-AF65-F5344CB8AC3E}">
        <p14:creationId xmlns:p14="http://schemas.microsoft.com/office/powerpoint/2010/main" val="385170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Kotak Teks 8">
            <a:extLst>
              <a:ext uri="{FF2B5EF4-FFF2-40B4-BE49-F238E27FC236}">
                <a16:creationId xmlns:a16="http://schemas.microsoft.com/office/drawing/2014/main" id="{BB99001B-3FBA-462C-B0CF-BA9E98F424BB}"/>
              </a:ext>
            </a:extLst>
          </p:cNvPr>
          <p:cNvSpPr txBox="1"/>
          <p:nvPr/>
        </p:nvSpPr>
        <p:spPr>
          <a:xfrm>
            <a:off x="0" y="328539"/>
            <a:ext cx="6680034" cy="3970318"/>
          </a:xfrm>
          <a:prstGeom prst="rect">
            <a:avLst/>
          </a:prstGeom>
          <a:noFill/>
        </p:spPr>
        <p:txBody>
          <a:bodyPr wrap="square" rtlCol="0">
            <a:spAutoFit/>
          </a:bodyPr>
          <a:lstStyle/>
          <a:p>
            <a:pPr algn="just"/>
            <a:r>
              <a:rPr lang="en-US" dirty="0" err="1">
                <a:solidFill>
                  <a:schemeClr val="bg1"/>
                </a:solidFill>
              </a:rPr>
              <a:t>Terlihat</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korelasi</a:t>
            </a:r>
            <a:r>
              <a:rPr lang="en-US" dirty="0">
                <a:solidFill>
                  <a:schemeClr val="bg1"/>
                </a:solidFill>
              </a:rPr>
              <a:t> matrix yang </a:t>
            </a:r>
            <a:r>
              <a:rPr lang="en-US" dirty="0" err="1">
                <a:solidFill>
                  <a:schemeClr val="bg1"/>
                </a:solidFill>
              </a:rPr>
              <a:t>belum</a:t>
            </a:r>
            <a:r>
              <a:rPr lang="en-US" dirty="0">
                <a:solidFill>
                  <a:schemeClr val="bg1"/>
                </a:solidFill>
              </a:rPr>
              <a:t> </a:t>
            </a:r>
            <a:r>
              <a:rPr lang="en-US" dirty="0" err="1">
                <a:solidFill>
                  <a:schemeClr val="bg1"/>
                </a:solidFill>
              </a:rPr>
              <a:t>dikaitkan</a:t>
            </a:r>
            <a:r>
              <a:rPr lang="en-US" dirty="0">
                <a:solidFill>
                  <a:schemeClr val="bg1"/>
                </a:solidFill>
              </a:rPr>
              <a:t> </a:t>
            </a:r>
            <a:r>
              <a:rPr lang="en-US" dirty="0" err="1">
                <a:solidFill>
                  <a:schemeClr val="bg1"/>
                </a:solidFill>
              </a:rPr>
              <a:t>perubahan</a:t>
            </a:r>
            <a:r>
              <a:rPr lang="en-US" dirty="0">
                <a:solidFill>
                  <a:schemeClr val="bg1"/>
                </a:solidFill>
              </a:rPr>
              <a:t> </a:t>
            </a:r>
            <a:r>
              <a:rPr lang="en-US" dirty="0" err="1">
                <a:solidFill>
                  <a:schemeClr val="bg1"/>
                </a:solidFill>
              </a:rPr>
              <a:t>saham</a:t>
            </a:r>
            <a:r>
              <a:rPr lang="en-US" dirty="0">
                <a:solidFill>
                  <a:schemeClr val="bg1"/>
                </a:solidFill>
              </a:rPr>
              <a:t> stock price </a:t>
            </a:r>
            <a:r>
              <a:rPr lang="en-US" dirty="0" err="1">
                <a:solidFill>
                  <a:schemeClr val="bg1"/>
                </a:solidFill>
              </a:rPr>
              <a:t>tidak</a:t>
            </a:r>
            <a:r>
              <a:rPr lang="en-US" dirty="0">
                <a:solidFill>
                  <a:schemeClr val="bg1"/>
                </a:solidFill>
              </a:rPr>
              <a:t> </a:t>
            </a:r>
            <a:r>
              <a:rPr lang="en-US" dirty="0" err="1">
                <a:solidFill>
                  <a:schemeClr val="bg1"/>
                </a:solidFill>
              </a:rPr>
              <a:t>terlalu</a:t>
            </a:r>
            <a:r>
              <a:rPr lang="en-US" dirty="0">
                <a:solidFill>
                  <a:schemeClr val="bg1"/>
                </a:solidFill>
              </a:rPr>
              <a:t> </a:t>
            </a:r>
            <a:r>
              <a:rPr lang="en-US" dirty="0" err="1">
                <a:solidFill>
                  <a:schemeClr val="bg1"/>
                </a:solidFill>
              </a:rPr>
              <a:t>signifikan</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hal</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hampir</a:t>
            </a:r>
            <a:r>
              <a:rPr lang="en-US" dirty="0">
                <a:solidFill>
                  <a:schemeClr val="bg1"/>
                </a:solidFill>
              </a:rPr>
              <a:t> </a:t>
            </a:r>
            <a:r>
              <a:rPr lang="en-US" dirty="0" err="1">
                <a:solidFill>
                  <a:schemeClr val="bg1"/>
                </a:solidFill>
              </a:rPr>
              <a:t>sama</a:t>
            </a:r>
            <a:r>
              <a:rPr lang="en-US" dirty="0">
                <a:solidFill>
                  <a:schemeClr val="bg1"/>
                </a:solidFill>
              </a:rPr>
              <a:t> </a:t>
            </a:r>
            <a:r>
              <a:rPr lang="en-US" dirty="0" err="1">
                <a:solidFill>
                  <a:schemeClr val="bg1"/>
                </a:solidFill>
              </a:rPr>
              <a:t>tiap</a:t>
            </a:r>
            <a:r>
              <a:rPr lang="en-US" dirty="0">
                <a:solidFill>
                  <a:schemeClr val="bg1"/>
                </a:solidFill>
              </a:rPr>
              <a:t> </a:t>
            </a:r>
            <a:r>
              <a:rPr lang="en-US" dirty="0" err="1">
                <a:solidFill>
                  <a:schemeClr val="bg1"/>
                </a:solidFill>
              </a:rPr>
              <a:t>harinya</a:t>
            </a:r>
            <a:r>
              <a:rPr lang="en-US" dirty="0">
                <a:solidFill>
                  <a:schemeClr val="bg1"/>
                </a:solidFill>
              </a:rPr>
              <a:t> dan juga </a:t>
            </a:r>
            <a:r>
              <a:rPr lang="en-US" dirty="0" err="1">
                <a:solidFill>
                  <a:schemeClr val="bg1"/>
                </a:solidFill>
              </a:rPr>
              <a:t>dari</a:t>
            </a:r>
            <a:r>
              <a:rPr lang="en-US" dirty="0">
                <a:solidFill>
                  <a:schemeClr val="bg1"/>
                </a:solidFill>
              </a:rPr>
              <a:t> </a:t>
            </a:r>
            <a:r>
              <a:rPr lang="en-US" dirty="0" err="1">
                <a:solidFill>
                  <a:schemeClr val="bg1"/>
                </a:solidFill>
              </a:rPr>
              <a:t>tahun</a:t>
            </a:r>
            <a:r>
              <a:rPr lang="en-US" dirty="0">
                <a:solidFill>
                  <a:schemeClr val="bg1"/>
                </a:solidFill>
              </a:rPr>
              <a:t> 1976 – 1993 </a:t>
            </a:r>
            <a:r>
              <a:rPr lang="en-US" dirty="0" err="1">
                <a:solidFill>
                  <a:schemeClr val="bg1"/>
                </a:solidFill>
              </a:rPr>
              <a:t>sahamnya</a:t>
            </a:r>
            <a:r>
              <a:rPr lang="en-US" dirty="0">
                <a:solidFill>
                  <a:schemeClr val="bg1"/>
                </a:solidFill>
              </a:rPr>
              <a:t> </a:t>
            </a:r>
            <a:r>
              <a:rPr lang="en-US" dirty="0" err="1">
                <a:solidFill>
                  <a:schemeClr val="bg1"/>
                </a:solidFill>
              </a:rPr>
              <a:t>sangat</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kenaikannya</a:t>
            </a:r>
            <a:r>
              <a:rPr lang="en-US" dirty="0">
                <a:solidFill>
                  <a:schemeClr val="bg1"/>
                </a:solidFill>
              </a:rPr>
              <a:t> (</a:t>
            </a:r>
            <a:r>
              <a:rPr lang="en-US" dirty="0" err="1">
                <a:solidFill>
                  <a:schemeClr val="bg1"/>
                </a:solidFill>
              </a:rPr>
              <a:t>warna</a:t>
            </a:r>
            <a:r>
              <a:rPr lang="en-US" dirty="0">
                <a:solidFill>
                  <a:schemeClr val="bg1"/>
                </a:solidFill>
              </a:rPr>
              <a:t> </a:t>
            </a:r>
            <a:r>
              <a:rPr lang="en-US" dirty="0" err="1">
                <a:solidFill>
                  <a:schemeClr val="bg1"/>
                </a:solidFill>
              </a:rPr>
              <a:t>krem</a:t>
            </a:r>
            <a:r>
              <a:rPr lang="en-US" dirty="0">
                <a:solidFill>
                  <a:schemeClr val="bg1"/>
                </a:solidFill>
              </a:rPr>
              <a:t>) dan </a:t>
            </a:r>
            <a:r>
              <a:rPr lang="en-US" dirty="0" err="1">
                <a:solidFill>
                  <a:schemeClr val="bg1"/>
                </a:solidFill>
              </a:rPr>
              <a:t>tahun</a:t>
            </a:r>
            <a:r>
              <a:rPr lang="en-US" dirty="0">
                <a:solidFill>
                  <a:schemeClr val="bg1"/>
                </a:solidFill>
              </a:rPr>
              <a:t> 1993 – 2019 </a:t>
            </a:r>
            <a:r>
              <a:rPr lang="en-US" dirty="0" err="1">
                <a:solidFill>
                  <a:schemeClr val="bg1"/>
                </a:solidFill>
              </a:rPr>
              <a:t>kenaikannya</a:t>
            </a:r>
            <a:r>
              <a:rPr lang="en-US" dirty="0">
                <a:solidFill>
                  <a:schemeClr val="bg1"/>
                </a:solidFill>
              </a:rPr>
              <a:t> </a:t>
            </a:r>
            <a:r>
              <a:rPr lang="en-US" dirty="0" err="1">
                <a:solidFill>
                  <a:schemeClr val="bg1"/>
                </a:solidFill>
              </a:rPr>
              <a:t>cukup</a:t>
            </a:r>
            <a:r>
              <a:rPr lang="en-US" dirty="0">
                <a:solidFill>
                  <a:schemeClr val="bg1"/>
                </a:solidFill>
              </a:rPr>
              <a:t> </a:t>
            </a:r>
            <a:r>
              <a:rPr lang="en-US" dirty="0" err="1">
                <a:solidFill>
                  <a:schemeClr val="bg1"/>
                </a:solidFill>
              </a:rPr>
              <a:t>tinggi</a:t>
            </a:r>
            <a:r>
              <a:rPr lang="en-US" dirty="0">
                <a:solidFill>
                  <a:schemeClr val="bg1"/>
                </a:solidFill>
              </a:rPr>
              <a:t> 2x </a:t>
            </a:r>
            <a:r>
              <a:rPr lang="en-US" dirty="0" err="1">
                <a:solidFill>
                  <a:schemeClr val="bg1"/>
                </a:solidFill>
              </a:rPr>
              <a:t>lipatnya</a:t>
            </a:r>
            <a:r>
              <a:rPr lang="en-US" dirty="0">
                <a:solidFill>
                  <a:schemeClr val="bg1"/>
                </a:solidFill>
              </a:rPr>
              <a:t> </a:t>
            </a:r>
            <a:r>
              <a:rPr lang="en-US" dirty="0" err="1">
                <a:solidFill>
                  <a:schemeClr val="bg1"/>
                </a:solidFill>
              </a:rPr>
              <a:t>ditandai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warna</a:t>
            </a:r>
            <a:r>
              <a:rPr lang="en-US" dirty="0">
                <a:solidFill>
                  <a:schemeClr val="bg1"/>
                </a:solidFill>
              </a:rPr>
              <a:t> </a:t>
            </a:r>
            <a:r>
              <a:rPr lang="en-US" dirty="0" err="1">
                <a:solidFill>
                  <a:schemeClr val="bg1"/>
                </a:solidFill>
              </a:rPr>
              <a:t>biru</a:t>
            </a:r>
            <a:r>
              <a:rPr lang="en-US" dirty="0">
                <a:solidFill>
                  <a:schemeClr val="bg1"/>
                </a:solidFill>
              </a:rPr>
              <a:t> </a:t>
            </a:r>
            <a:r>
              <a:rPr lang="en-US" dirty="0" err="1">
                <a:solidFill>
                  <a:schemeClr val="bg1"/>
                </a:solidFill>
              </a:rPr>
              <a:t>tua</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perekonomian</a:t>
            </a:r>
            <a:r>
              <a:rPr lang="en-US" dirty="0">
                <a:solidFill>
                  <a:schemeClr val="bg1"/>
                </a:solidFill>
              </a:rPr>
              <a:t> dan </a:t>
            </a:r>
            <a:r>
              <a:rPr lang="en-US" dirty="0" err="1">
                <a:solidFill>
                  <a:schemeClr val="bg1"/>
                </a:solidFill>
              </a:rPr>
              <a:t>kebijakan</a:t>
            </a:r>
            <a:r>
              <a:rPr lang="en-US" dirty="0">
                <a:solidFill>
                  <a:schemeClr val="bg1"/>
                </a:solidFill>
              </a:rPr>
              <a:t> </a:t>
            </a:r>
            <a:r>
              <a:rPr lang="en-US" dirty="0" err="1">
                <a:solidFill>
                  <a:schemeClr val="bg1"/>
                </a:solidFill>
              </a:rPr>
              <a:t>pemerintah</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faktor</a:t>
            </a:r>
            <a:r>
              <a:rPr lang="en-US" dirty="0">
                <a:solidFill>
                  <a:schemeClr val="bg1"/>
                </a:solidFill>
              </a:rPr>
              <a:t> internal </a:t>
            </a:r>
            <a:r>
              <a:rPr lang="en-US" dirty="0" err="1">
                <a:solidFill>
                  <a:schemeClr val="bg1"/>
                </a:solidFill>
              </a:rPr>
              <a:t>perusahaan</a:t>
            </a:r>
            <a:r>
              <a:rPr lang="en-US" dirty="0">
                <a:solidFill>
                  <a:schemeClr val="bg1"/>
                </a:solidFill>
              </a:rPr>
              <a:t>.  </a:t>
            </a:r>
          </a:p>
          <a:p>
            <a:pPr algn="just"/>
            <a:r>
              <a:rPr lang="en-US" dirty="0">
                <a:solidFill>
                  <a:schemeClr val="bg1"/>
                </a:solidFill>
              </a:rPr>
              <a:t>Open = </a:t>
            </a:r>
            <a:r>
              <a:rPr lang="en-US" dirty="0" err="1">
                <a:solidFill>
                  <a:schemeClr val="bg1"/>
                </a:solidFill>
              </a:rPr>
              <a:t>Harga</a:t>
            </a:r>
            <a:r>
              <a:rPr lang="en-US" dirty="0">
                <a:solidFill>
                  <a:schemeClr val="bg1"/>
                </a:solidFill>
              </a:rPr>
              <a:t> </a:t>
            </a:r>
            <a:r>
              <a:rPr lang="en-US" dirty="0" err="1">
                <a:solidFill>
                  <a:schemeClr val="bg1"/>
                </a:solidFill>
              </a:rPr>
              <a:t>pembukaan</a:t>
            </a:r>
            <a:r>
              <a:rPr lang="en-US" dirty="0">
                <a:solidFill>
                  <a:schemeClr val="bg1"/>
                </a:solidFill>
              </a:rPr>
              <a:t> </a:t>
            </a:r>
          </a:p>
          <a:p>
            <a:pPr algn="just"/>
            <a:r>
              <a:rPr lang="en-US" dirty="0">
                <a:solidFill>
                  <a:schemeClr val="bg1"/>
                </a:solidFill>
              </a:rPr>
              <a:t>High = </a:t>
            </a:r>
            <a:r>
              <a:rPr lang="en-US" dirty="0" err="1">
                <a:solidFill>
                  <a:schemeClr val="bg1"/>
                </a:solidFill>
              </a:rPr>
              <a:t>Harga</a:t>
            </a:r>
            <a:r>
              <a:rPr lang="en-US" dirty="0">
                <a:solidFill>
                  <a:schemeClr val="bg1"/>
                </a:solidFill>
              </a:rPr>
              <a:t> </a:t>
            </a:r>
            <a:r>
              <a:rPr lang="en-US" dirty="0" err="1">
                <a:solidFill>
                  <a:schemeClr val="bg1"/>
                </a:solidFill>
              </a:rPr>
              <a:t>Tertinggi</a:t>
            </a:r>
            <a:r>
              <a:rPr lang="en-US" dirty="0">
                <a:solidFill>
                  <a:schemeClr val="bg1"/>
                </a:solidFill>
              </a:rPr>
              <a:t> </a:t>
            </a:r>
          </a:p>
          <a:p>
            <a:pPr algn="just"/>
            <a:r>
              <a:rPr lang="en-US" dirty="0">
                <a:solidFill>
                  <a:schemeClr val="bg1"/>
                </a:solidFill>
              </a:rPr>
              <a:t>Low = </a:t>
            </a:r>
            <a:r>
              <a:rPr lang="en-US" dirty="0" err="1">
                <a:solidFill>
                  <a:schemeClr val="bg1"/>
                </a:solidFill>
              </a:rPr>
              <a:t>Harga</a:t>
            </a:r>
            <a:r>
              <a:rPr lang="en-US" dirty="0">
                <a:solidFill>
                  <a:schemeClr val="bg1"/>
                </a:solidFill>
              </a:rPr>
              <a:t> </a:t>
            </a:r>
            <a:r>
              <a:rPr lang="en-US" dirty="0" err="1">
                <a:solidFill>
                  <a:schemeClr val="bg1"/>
                </a:solidFill>
              </a:rPr>
              <a:t>Terendah</a:t>
            </a:r>
            <a:endParaRPr lang="en-US" dirty="0">
              <a:solidFill>
                <a:schemeClr val="bg1"/>
              </a:solidFill>
            </a:endParaRPr>
          </a:p>
          <a:p>
            <a:pPr algn="just"/>
            <a:r>
              <a:rPr lang="en-US" dirty="0">
                <a:solidFill>
                  <a:schemeClr val="bg1"/>
                </a:solidFill>
              </a:rPr>
              <a:t>Close = </a:t>
            </a:r>
            <a:r>
              <a:rPr lang="en-US" dirty="0" err="1">
                <a:solidFill>
                  <a:schemeClr val="bg1"/>
                </a:solidFill>
              </a:rPr>
              <a:t>Harga</a:t>
            </a:r>
            <a:r>
              <a:rPr lang="en-US" dirty="0">
                <a:solidFill>
                  <a:schemeClr val="bg1"/>
                </a:solidFill>
              </a:rPr>
              <a:t> </a:t>
            </a:r>
            <a:r>
              <a:rPr lang="en-US" dirty="0" err="1">
                <a:solidFill>
                  <a:schemeClr val="bg1"/>
                </a:solidFill>
              </a:rPr>
              <a:t>Penutupan</a:t>
            </a:r>
            <a:endParaRPr lang="en-US" dirty="0">
              <a:solidFill>
                <a:schemeClr val="bg1"/>
              </a:solidFill>
            </a:endParaRPr>
          </a:p>
          <a:p>
            <a:pPr algn="just"/>
            <a:r>
              <a:rPr lang="en-US" dirty="0">
                <a:solidFill>
                  <a:schemeClr val="bg1"/>
                </a:solidFill>
              </a:rPr>
              <a:t>Volume = Volume </a:t>
            </a:r>
            <a:r>
              <a:rPr lang="en-US" dirty="0" err="1">
                <a:solidFill>
                  <a:schemeClr val="bg1"/>
                </a:solidFill>
              </a:rPr>
              <a:t>Transaksi</a:t>
            </a:r>
            <a:r>
              <a:rPr lang="en-US" dirty="0">
                <a:solidFill>
                  <a:schemeClr val="bg1"/>
                </a:solidFill>
              </a:rPr>
              <a:t> </a:t>
            </a:r>
            <a:r>
              <a:rPr lang="en-US" dirty="0" err="1">
                <a:solidFill>
                  <a:schemeClr val="bg1"/>
                </a:solidFill>
              </a:rPr>
              <a:t>biasanya</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jumlah</a:t>
            </a:r>
            <a:r>
              <a:rPr lang="en-US" dirty="0">
                <a:solidFill>
                  <a:schemeClr val="bg1"/>
                </a:solidFill>
              </a:rPr>
              <a:t> </a:t>
            </a:r>
            <a:r>
              <a:rPr lang="en-US" dirty="0" err="1">
                <a:solidFill>
                  <a:schemeClr val="bg1"/>
                </a:solidFill>
              </a:rPr>
              <a:t>lembar</a:t>
            </a:r>
            <a:endParaRPr lang="en-US" dirty="0">
              <a:solidFill>
                <a:schemeClr val="bg1"/>
              </a:solidFill>
            </a:endParaRPr>
          </a:p>
          <a:p>
            <a:pPr algn="just"/>
            <a:r>
              <a:rPr lang="en-US" dirty="0">
                <a:solidFill>
                  <a:schemeClr val="bg1"/>
                </a:solidFill>
              </a:rPr>
              <a:t>Adj Close = </a:t>
            </a:r>
            <a:r>
              <a:rPr lang="en-US" dirty="0" err="1">
                <a:solidFill>
                  <a:schemeClr val="bg1"/>
                </a:solidFill>
              </a:rPr>
              <a:t>Harga</a:t>
            </a:r>
            <a:r>
              <a:rPr lang="en-US" dirty="0">
                <a:solidFill>
                  <a:schemeClr val="bg1"/>
                </a:solidFill>
              </a:rPr>
              <a:t> </a:t>
            </a:r>
            <a:r>
              <a:rPr lang="en-US" dirty="0" err="1">
                <a:solidFill>
                  <a:schemeClr val="bg1"/>
                </a:solidFill>
              </a:rPr>
              <a:t>penutupan</a:t>
            </a:r>
            <a:r>
              <a:rPr lang="en-US" dirty="0">
                <a:solidFill>
                  <a:schemeClr val="bg1"/>
                </a:solidFill>
              </a:rPr>
              <a:t> yang </a:t>
            </a:r>
            <a:r>
              <a:rPr lang="en-US" dirty="0" err="1">
                <a:solidFill>
                  <a:schemeClr val="bg1"/>
                </a:solidFill>
              </a:rPr>
              <a:t>disesuaikan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aksi</a:t>
            </a:r>
            <a:r>
              <a:rPr lang="en-US" dirty="0">
                <a:solidFill>
                  <a:schemeClr val="bg1"/>
                </a:solidFill>
              </a:rPr>
              <a:t> </a:t>
            </a:r>
            <a:r>
              <a:rPr lang="en-US" dirty="0" err="1">
                <a:solidFill>
                  <a:schemeClr val="bg1"/>
                </a:solidFill>
              </a:rPr>
              <a:t>korporasi</a:t>
            </a:r>
            <a:r>
              <a:rPr lang="en-US" dirty="0">
                <a:solidFill>
                  <a:schemeClr val="bg1"/>
                </a:solidFill>
              </a:rPr>
              <a:t> </a:t>
            </a:r>
            <a:r>
              <a:rPr lang="en-US" dirty="0" err="1">
                <a:solidFill>
                  <a:schemeClr val="bg1"/>
                </a:solidFill>
              </a:rPr>
              <a:t>seperti</a:t>
            </a:r>
            <a:r>
              <a:rPr lang="en-US" dirty="0">
                <a:solidFill>
                  <a:schemeClr val="bg1"/>
                </a:solidFill>
              </a:rPr>
              <a:t> stock split dan </a:t>
            </a:r>
            <a:r>
              <a:rPr lang="en-US" dirty="0" err="1">
                <a:solidFill>
                  <a:schemeClr val="bg1"/>
                </a:solidFill>
              </a:rPr>
              <a:t>lainnya</a:t>
            </a:r>
            <a:r>
              <a:rPr lang="en-US" dirty="0">
                <a:solidFill>
                  <a:schemeClr val="bg1"/>
                </a:solidFill>
              </a:rPr>
              <a:t>.</a:t>
            </a:r>
          </a:p>
        </p:txBody>
      </p:sp>
      <p:pic>
        <p:nvPicPr>
          <p:cNvPr id="3" name="Gambar 2">
            <a:extLst>
              <a:ext uri="{FF2B5EF4-FFF2-40B4-BE49-F238E27FC236}">
                <a16:creationId xmlns:a16="http://schemas.microsoft.com/office/drawing/2014/main" id="{F71B4094-2021-4B91-B129-DEAFD7C0769E}"/>
              </a:ext>
            </a:extLst>
          </p:cNvPr>
          <p:cNvPicPr>
            <a:picLocks noChangeAspect="1"/>
          </p:cNvPicPr>
          <p:nvPr/>
        </p:nvPicPr>
        <p:blipFill>
          <a:blip r:embed="rId2"/>
          <a:stretch>
            <a:fillRect/>
          </a:stretch>
        </p:blipFill>
        <p:spPr>
          <a:xfrm>
            <a:off x="6680034" y="437344"/>
            <a:ext cx="5414702" cy="3752707"/>
          </a:xfrm>
          <a:prstGeom prst="rect">
            <a:avLst/>
          </a:prstGeom>
        </p:spPr>
      </p:pic>
      <p:sp>
        <p:nvSpPr>
          <p:cNvPr id="11" name="Kotak Teks 10">
            <a:extLst>
              <a:ext uri="{FF2B5EF4-FFF2-40B4-BE49-F238E27FC236}">
                <a16:creationId xmlns:a16="http://schemas.microsoft.com/office/drawing/2014/main" id="{08A9D72A-397A-4771-A892-913D46DC4A8A}"/>
              </a:ext>
            </a:extLst>
          </p:cNvPr>
          <p:cNvSpPr txBox="1"/>
          <p:nvPr/>
        </p:nvSpPr>
        <p:spPr>
          <a:xfrm>
            <a:off x="136478" y="4298857"/>
            <a:ext cx="12055522" cy="1200329"/>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t>
            </a:r>
            <a:r>
              <a:rPr lang="en-US" dirty="0" err="1">
                <a:solidFill>
                  <a:schemeClr val="bg1"/>
                </a:solidFill>
              </a:rPr>
              <a:t>Perbandingan</a:t>
            </a:r>
            <a:r>
              <a:rPr lang="en-US" dirty="0">
                <a:solidFill>
                  <a:schemeClr val="bg1"/>
                </a:solidFill>
              </a:rPr>
              <a:t> : </a:t>
            </a:r>
          </a:p>
          <a:p>
            <a:r>
              <a:rPr lang="en-US" dirty="0">
                <a:solidFill>
                  <a:schemeClr val="bg1"/>
                </a:solidFill>
              </a:rPr>
              <a:t>- Open , High , Low dan Close </a:t>
            </a:r>
            <a:r>
              <a:rPr lang="en-US" dirty="0" err="1">
                <a:solidFill>
                  <a:schemeClr val="bg1"/>
                </a:solidFill>
              </a:rPr>
              <a:t>memiliki</a:t>
            </a:r>
            <a:r>
              <a:rPr lang="en-US" dirty="0">
                <a:solidFill>
                  <a:schemeClr val="bg1"/>
                </a:solidFill>
              </a:rPr>
              <a:t> </a:t>
            </a:r>
            <a:r>
              <a:rPr lang="en-US" dirty="0" err="1">
                <a:solidFill>
                  <a:schemeClr val="bg1"/>
                </a:solidFill>
              </a:rPr>
              <a:t>nilai</a:t>
            </a:r>
            <a:r>
              <a:rPr lang="en-US" dirty="0">
                <a:solidFill>
                  <a:schemeClr val="bg1"/>
                </a:solidFill>
              </a:rPr>
              <a:t> yang </a:t>
            </a:r>
            <a:r>
              <a:rPr lang="en-US" dirty="0" err="1">
                <a:solidFill>
                  <a:schemeClr val="bg1"/>
                </a:solidFill>
              </a:rPr>
              <a:t>sama</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disebut</a:t>
            </a:r>
            <a:r>
              <a:rPr lang="en-US" dirty="0">
                <a:solidFill>
                  <a:schemeClr val="bg1"/>
                </a:solidFill>
              </a:rPr>
              <a:t> </a:t>
            </a:r>
            <a:r>
              <a:rPr lang="en-US" dirty="0" err="1">
                <a:solidFill>
                  <a:schemeClr val="bg1"/>
                </a:solidFill>
              </a:rPr>
              <a:t>berbanding</a:t>
            </a:r>
            <a:r>
              <a:rPr lang="en-US" dirty="0">
                <a:solidFill>
                  <a:schemeClr val="bg1"/>
                </a:solidFill>
              </a:rPr>
              <a:t> </a:t>
            </a:r>
            <a:r>
              <a:rPr lang="en-US" dirty="0" err="1">
                <a:solidFill>
                  <a:schemeClr val="bg1"/>
                </a:solidFill>
              </a:rPr>
              <a:t>lurus</a:t>
            </a:r>
            <a:r>
              <a:rPr lang="en-US" dirty="0">
                <a:solidFill>
                  <a:schemeClr val="bg1"/>
                </a:solidFill>
              </a:rPr>
              <a:t> </a:t>
            </a:r>
            <a:r>
              <a:rPr lang="en-US" dirty="0" err="1">
                <a:solidFill>
                  <a:schemeClr val="bg1"/>
                </a:solidFill>
              </a:rPr>
              <a:t>dengan</a:t>
            </a:r>
            <a:r>
              <a:rPr lang="en-US" dirty="0">
                <a:solidFill>
                  <a:schemeClr val="bg1"/>
                </a:solidFill>
              </a:rPr>
              <a:t> variable </a:t>
            </a:r>
            <a:r>
              <a:rPr lang="en-US" dirty="0" err="1">
                <a:solidFill>
                  <a:schemeClr val="bg1"/>
                </a:solidFill>
              </a:rPr>
              <a:t>apapun</a:t>
            </a:r>
            <a:endParaRPr lang="en-US" dirty="0">
              <a:solidFill>
                <a:schemeClr val="bg1"/>
              </a:solidFill>
            </a:endParaRPr>
          </a:p>
          <a:p>
            <a:r>
              <a:rPr lang="en-US" dirty="0">
                <a:solidFill>
                  <a:schemeClr val="bg1"/>
                </a:solidFill>
              </a:rPr>
              <a:t>(</a:t>
            </a:r>
            <a:r>
              <a:rPr lang="en-US" dirty="0" err="1">
                <a:solidFill>
                  <a:schemeClr val="bg1"/>
                </a:solidFill>
              </a:rPr>
              <a:t>Tidak</a:t>
            </a:r>
            <a:r>
              <a:rPr lang="en-US" dirty="0">
                <a:solidFill>
                  <a:schemeClr val="bg1"/>
                </a:solidFill>
              </a:rPr>
              <a:t> </a:t>
            </a:r>
            <a:r>
              <a:rPr lang="en-US" dirty="0" err="1">
                <a:solidFill>
                  <a:schemeClr val="bg1"/>
                </a:solidFill>
              </a:rPr>
              <a:t>ada</a:t>
            </a:r>
            <a:r>
              <a:rPr lang="en-US" dirty="0">
                <a:solidFill>
                  <a:schemeClr val="bg1"/>
                </a:solidFill>
              </a:rPr>
              <a:t> </a:t>
            </a:r>
            <a:r>
              <a:rPr lang="en-US" dirty="0" err="1">
                <a:solidFill>
                  <a:schemeClr val="bg1"/>
                </a:solidFill>
              </a:rPr>
              <a:t>perubahan</a:t>
            </a:r>
            <a:r>
              <a:rPr lang="en-US" dirty="0">
                <a:solidFill>
                  <a:schemeClr val="bg1"/>
                </a:solidFill>
              </a:rPr>
              <a:t> yang </a:t>
            </a:r>
            <a:r>
              <a:rPr lang="en-US" dirty="0" err="1">
                <a:solidFill>
                  <a:schemeClr val="bg1"/>
                </a:solidFill>
              </a:rPr>
              <a:t>signifikan</a:t>
            </a:r>
            <a:r>
              <a:rPr lang="en-US" dirty="0">
                <a:solidFill>
                  <a:schemeClr val="bg1"/>
                </a:solidFill>
              </a:rPr>
              <a:t>)</a:t>
            </a:r>
          </a:p>
          <a:p>
            <a:r>
              <a:rPr lang="en-US" dirty="0">
                <a:solidFill>
                  <a:schemeClr val="bg1"/>
                </a:solidFill>
              </a:rPr>
              <a:t>- Open </a:t>
            </a:r>
            <a:r>
              <a:rPr lang="en-US" dirty="0" err="1">
                <a:solidFill>
                  <a:schemeClr val="bg1"/>
                </a:solidFill>
              </a:rPr>
              <a:t>berbanding</a:t>
            </a:r>
            <a:r>
              <a:rPr lang="en-US" dirty="0">
                <a:solidFill>
                  <a:schemeClr val="bg1"/>
                </a:solidFill>
              </a:rPr>
              <a:t> </a:t>
            </a:r>
            <a:r>
              <a:rPr lang="en-US" dirty="0" err="1">
                <a:solidFill>
                  <a:schemeClr val="bg1"/>
                </a:solidFill>
              </a:rPr>
              <a:t>terbalik</a:t>
            </a:r>
            <a:r>
              <a:rPr lang="en-US" dirty="0">
                <a:solidFill>
                  <a:schemeClr val="bg1"/>
                </a:solidFill>
              </a:rPr>
              <a:t> </a:t>
            </a:r>
            <a:r>
              <a:rPr lang="en-US" dirty="0" err="1">
                <a:solidFill>
                  <a:schemeClr val="bg1"/>
                </a:solidFill>
              </a:rPr>
              <a:t>dengan</a:t>
            </a:r>
            <a:r>
              <a:rPr lang="en-US" dirty="0">
                <a:solidFill>
                  <a:schemeClr val="bg1"/>
                </a:solidFill>
              </a:rPr>
              <a:t> Adj Close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Adj Close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Open </a:t>
            </a:r>
            <a:r>
              <a:rPr lang="en-US" dirty="0" err="1">
                <a:solidFill>
                  <a:schemeClr val="bg1"/>
                </a:solidFill>
              </a:rPr>
              <a:t>berkurang</a:t>
            </a:r>
            <a:endParaRPr lang="en-US" dirty="0">
              <a:solidFill>
                <a:schemeClr val="bg1"/>
              </a:solidFill>
            </a:endParaRPr>
          </a:p>
        </p:txBody>
      </p:sp>
      <p:pic>
        <p:nvPicPr>
          <p:cNvPr id="12" name="Gambar 11">
            <a:extLst>
              <a:ext uri="{FF2B5EF4-FFF2-40B4-BE49-F238E27FC236}">
                <a16:creationId xmlns:a16="http://schemas.microsoft.com/office/drawing/2014/main" id="{EBDCAA08-EBB0-45F7-8C7D-223F26DEAC45}"/>
              </a:ext>
            </a:extLst>
          </p:cNvPr>
          <p:cNvPicPr>
            <a:picLocks noChangeAspect="1"/>
          </p:cNvPicPr>
          <p:nvPr/>
        </p:nvPicPr>
        <p:blipFill>
          <a:blip r:embed="rId3"/>
          <a:stretch>
            <a:fillRect/>
          </a:stretch>
        </p:blipFill>
        <p:spPr>
          <a:xfrm>
            <a:off x="816591" y="5531286"/>
            <a:ext cx="8570794" cy="1146412"/>
          </a:xfrm>
          <a:prstGeom prst="rect">
            <a:avLst/>
          </a:prstGeom>
        </p:spPr>
      </p:pic>
    </p:spTree>
    <p:extLst>
      <p:ext uri="{BB962C8B-B14F-4D97-AF65-F5344CB8AC3E}">
        <p14:creationId xmlns:p14="http://schemas.microsoft.com/office/powerpoint/2010/main" val="3412179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9DC97F6A-9FF4-4A55-AEB4-A4F83F7A879A}"/>
              </a:ext>
            </a:extLst>
          </p:cNvPr>
          <p:cNvPicPr>
            <a:picLocks noChangeAspect="1"/>
          </p:cNvPicPr>
          <p:nvPr/>
        </p:nvPicPr>
        <p:blipFill>
          <a:blip r:embed="rId2"/>
          <a:stretch>
            <a:fillRect/>
          </a:stretch>
        </p:blipFill>
        <p:spPr>
          <a:xfrm>
            <a:off x="134991" y="1186292"/>
            <a:ext cx="4657376" cy="3308749"/>
          </a:xfrm>
          <a:prstGeom prst="rect">
            <a:avLst/>
          </a:prstGeom>
        </p:spPr>
      </p:pic>
      <p:graphicFrame>
        <p:nvGraphicFramePr>
          <p:cNvPr id="10" name="Tabel 9">
            <a:extLst>
              <a:ext uri="{FF2B5EF4-FFF2-40B4-BE49-F238E27FC236}">
                <a16:creationId xmlns:a16="http://schemas.microsoft.com/office/drawing/2014/main" id="{D695F9E4-BD44-48D0-BCBE-134378DA9EFC}"/>
              </a:ext>
            </a:extLst>
          </p:cNvPr>
          <p:cNvGraphicFramePr>
            <a:graphicFrameLocks noGrp="1"/>
          </p:cNvGraphicFramePr>
          <p:nvPr>
            <p:extLst>
              <p:ext uri="{D42A27DB-BD31-4B8C-83A1-F6EECF244321}">
                <p14:modId xmlns:p14="http://schemas.microsoft.com/office/powerpoint/2010/main" val="3935008084"/>
              </p:ext>
            </p:extLst>
          </p:nvPr>
        </p:nvGraphicFramePr>
        <p:xfrm>
          <a:off x="4906151" y="1186293"/>
          <a:ext cx="7150858" cy="5635934"/>
        </p:xfrm>
        <a:graphic>
          <a:graphicData uri="http://schemas.openxmlformats.org/drawingml/2006/table">
            <a:tbl>
              <a:tblPr firstRow="1" bandRow="1">
                <a:tableStyleId>{5C22544A-7EE6-4342-B048-85BDC9FD1C3A}</a:tableStyleId>
              </a:tblPr>
              <a:tblGrid>
                <a:gridCol w="1647623">
                  <a:extLst>
                    <a:ext uri="{9D8B030D-6E8A-4147-A177-3AD203B41FA5}">
                      <a16:colId xmlns:a16="http://schemas.microsoft.com/office/drawing/2014/main" val="1922124573"/>
                    </a:ext>
                  </a:extLst>
                </a:gridCol>
                <a:gridCol w="1688576">
                  <a:extLst>
                    <a:ext uri="{9D8B030D-6E8A-4147-A177-3AD203B41FA5}">
                      <a16:colId xmlns:a16="http://schemas.microsoft.com/office/drawing/2014/main" val="4250365412"/>
                    </a:ext>
                  </a:extLst>
                </a:gridCol>
                <a:gridCol w="1753310">
                  <a:extLst>
                    <a:ext uri="{9D8B030D-6E8A-4147-A177-3AD203B41FA5}">
                      <a16:colId xmlns:a16="http://schemas.microsoft.com/office/drawing/2014/main" val="843137268"/>
                    </a:ext>
                  </a:extLst>
                </a:gridCol>
                <a:gridCol w="2061349">
                  <a:extLst>
                    <a:ext uri="{9D8B030D-6E8A-4147-A177-3AD203B41FA5}">
                      <a16:colId xmlns:a16="http://schemas.microsoft.com/office/drawing/2014/main" val="666357205"/>
                    </a:ext>
                  </a:extLst>
                </a:gridCol>
              </a:tblGrid>
              <a:tr h="515294">
                <a:tc>
                  <a:txBody>
                    <a:bodyPr/>
                    <a:lstStyle/>
                    <a:p>
                      <a:r>
                        <a:rPr lang="en-US" dirty="0"/>
                        <a:t>Parameter I</a:t>
                      </a:r>
                    </a:p>
                  </a:txBody>
                  <a:tcPr/>
                </a:tc>
                <a:tc>
                  <a:txBody>
                    <a:bodyPr/>
                    <a:lstStyle/>
                    <a:p>
                      <a:r>
                        <a:rPr lang="en-US" dirty="0"/>
                        <a:t>Parameter 2</a:t>
                      </a:r>
                    </a:p>
                  </a:txBody>
                  <a:tcPr/>
                </a:tc>
                <a:tc>
                  <a:txBody>
                    <a:bodyPr/>
                    <a:lstStyle/>
                    <a:p>
                      <a:r>
                        <a:rPr lang="en-US" dirty="0" err="1"/>
                        <a:t>Perbandingan</a:t>
                      </a:r>
                      <a:r>
                        <a:rPr lang="en-US" dirty="0"/>
                        <a:t> </a:t>
                      </a:r>
                    </a:p>
                  </a:txBody>
                  <a:tcPr/>
                </a:tc>
                <a:tc>
                  <a:txBody>
                    <a:bodyPr/>
                    <a:lstStyle/>
                    <a:p>
                      <a:r>
                        <a:rPr lang="en-US" dirty="0" err="1"/>
                        <a:t>Saham</a:t>
                      </a:r>
                      <a:r>
                        <a:rPr lang="en-US" dirty="0"/>
                        <a:t> </a:t>
                      </a:r>
                      <a:r>
                        <a:rPr lang="en-US" dirty="0" err="1"/>
                        <a:t>Akhir</a:t>
                      </a:r>
                      <a:endParaRPr lang="en-US" dirty="0"/>
                    </a:p>
                  </a:txBody>
                  <a:tcPr/>
                </a:tc>
                <a:extLst>
                  <a:ext uri="{0D108BD9-81ED-4DB2-BD59-A6C34878D82A}">
                    <a16:rowId xmlns:a16="http://schemas.microsoft.com/office/drawing/2014/main" val="1155668788"/>
                  </a:ext>
                </a:extLst>
              </a:tr>
              <a:tr h="179408">
                <a:tc>
                  <a:txBody>
                    <a:bodyPr/>
                    <a:lstStyle/>
                    <a:p>
                      <a:r>
                        <a:rPr lang="en-US" dirty="0" err="1"/>
                        <a:t>Standar</a:t>
                      </a:r>
                      <a:r>
                        <a:rPr lang="en-US" dirty="0"/>
                        <a:t> </a:t>
                      </a:r>
                      <a:r>
                        <a:rPr lang="en-US" dirty="0" err="1"/>
                        <a:t>Hidup</a:t>
                      </a:r>
                      <a:endParaRPr lang="en-US" dirty="0"/>
                    </a:p>
                  </a:txBody>
                  <a:tcPr/>
                </a:tc>
                <a:tc>
                  <a:txBody>
                    <a:bodyPr/>
                    <a:lstStyle/>
                    <a:p>
                      <a:r>
                        <a:rPr lang="en-US" dirty="0"/>
                        <a:t>Open</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682945293"/>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Adj Close</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85606676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Tukar</a:t>
                      </a:r>
                      <a:r>
                        <a:rPr lang="en-US" dirty="0"/>
                        <a:t> Rupiah</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460493164"/>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Pengangguran</a:t>
                      </a:r>
                      <a:endParaRPr lang="en-US" dirty="0"/>
                    </a:p>
                  </a:txBody>
                  <a:tcPr/>
                </a:tc>
                <a:tc>
                  <a:txBody>
                    <a:bodyPr/>
                    <a:lstStyle/>
                    <a:p>
                      <a:r>
                        <a:rPr lang="en-US" dirty="0" err="1"/>
                        <a:t>Berbanding</a:t>
                      </a:r>
                      <a:r>
                        <a:rPr lang="en-US" dirty="0"/>
                        <a:t> </a:t>
                      </a:r>
                      <a:r>
                        <a:rPr lang="en-US" dirty="0" err="1"/>
                        <a:t>Terbalik</a:t>
                      </a:r>
                      <a:r>
                        <a:rPr lang="en-US" dirty="0"/>
                        <a:t> </a:t>
                      </a:r>
                    </a:p>
                  </a:txBody>
                  <a:tcPr/>
                </a:tc>
                <a:tc>
                  <a:txBody>
                    <a:bodyPr/>
                    <a:lstStyle/>
                    <a:p>
                      <a:r>
                        <a:rPr lang="en-US" dirty="0" err="1"/>
                        <a:t>Fluktuatif</a:t>
                      </a:r>
                      <a:endParaRPr lang="en-US" dirty="0"/>
                    </a:p>
                  </a:txBody>
                  <a:tcPr/>
                </a:tc>
                <a:extLst>
                  <a:ext uri="{0D108BD9-81ED-4DB2-BD59-A6C34878D82A}">
                    <a16:rowId xmlns:a16="http://schemas.microsoft.com/office/drawing/2014/main" val="3139197831"/>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Kesehatan</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139190619"/>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Tingkat Pendidikan</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4099136762"/>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Harapan</a:t>
                      </a:r>
                      <a:r>
                        <a:rPr lang="en-US" dirty="0"/>
                        <a:t> </a:t>
                      </a:r>
                      <a:r>
                        <a:rPr lang="en-US" dirty="0" err="1"/>
                        <a:t>Hidup</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85783572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Melek</a:t>
                      </a:r>
                      <a:r>
                        <a:rPr lang="en-US" dirty="0"/>
                        <a:t> </a:t>
                      </a:r>
                      <a:r>
                        <a:rPr lang="en-US" dirty="0" err="1"/>
                        <a:t>Huruf</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311024191"/>
                  </a:ext>
                </a:extLst>
              </a:tr>
            </a:tbl>
          </a:graphicData>
        </a:graphic>
      </p:graphicFrame>
      <p:pic>
        <p:nvPicPr>
          <p:cNvPr id="12" name="Gambar 11">
            <a:extLst>
              <a:ext uri="{FF2B5EF4-FFF2-40B4-BE49-F238E27FC236}">
                <a16:creationId xmlns:a16="http://schemas.microsoft.com/office/drawing/2014/main" id="{7F2E16AF-84BF-42B9-BE3D-7FE3BE2A712A}"/>
              </a:ext>
            </a:extLst>
          </p:cNvPr>
          <p:cNvPicPr>
            <a:picLocks noChangeAspect="1"/>
          </p:cNvPicPr>
          <p:nvPr/>
        </p:nvPicPr>
        <p:blipFill>
          <a:blip r:embed="rId3"/>
          <a:stretch>
            <a:fillRect/>
          </a:stretch>
        </p:blipFill>
        <p:spPr>
          <a:xfrm>
            <a:off x="134991" y="340134"/>
            <a:ext cx="11896725" cy="800100"/>
          </a:xfrm>
          <a:prstGeom prst="rect">
            <a:avLst/>
          </a:prstGeom>
        </p:spPr>
      </p:pic>
      <p:sp>
        <p:nvSpPr>
          <p:cNvPr id="13" name="Kotak Teks 12">
            <a:extLst>
              <a:ext uri="{FF2B5EF4-FFF2-40B4-BE49-F238E27FC236}">
                <a16:creationId xmlns:a16="http://schemas.microsoft.com/office/drawing/2014/main" id="{83CD357E-BFF7-43DA-8A5B-41AF29BC8251}"/>
              </a:ext>
            </a:extLst>
          </p:cNvPr>
          <p:cNvSpPr txBox="1"/>
          <p:nvPr/>
        </p:nvSpPr>
        <p:spPr>
          <a:xfrm>
            <a:off x="46500" y="4495042"/>
            <a:ext cx="4745867" cy="2585323"/>
          </a:xfrm>
          <a:prstGeom prst="rect">
            <a:avLst/>
          </a:prstGeom>
          <a:noFill/>
        </p:spPr>
        <p:txBody>
          <a:bodyPr wrap="square" rtlCol="0">
            <a:spAutoFit/>
          </a:bodyPr>
          <a:lstStyle/>
          <a:p>
            <a:pPr algn="just"/>
            <a:r>
              <a:rPr lang="en-US" dirty="0" err="1">
                <a:solidFill>
                  <a:schemeClr val="bg1"/>
                </a:solidFill>
              </a:rPr>
              <a:t>Contoh</a:t>
            </a:r>
            <a:r>
              <a:rPr lang="en-US" dirty="0">
                <a:solidFill>
                  <a:schemeClr val="bg1"/>
                </a:solidFill>
              </a:rPr>
              <a:t> : </a:t>
            </a:r>
          </a:p>
          <a:p>
            <a:pPr algn="just"/>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b="1" dirty="0" err="1">
                <a:solidFill>
                  <a:schemeClr val="bg1"/>
                </a:solidFill>
              </a:rPr>
              <a:t>berbanding</a:t>
            </a:r>
            <a:r>
              <a:rPr lang="en-US" b="1" dirty="0">
                <a:solidFill>
                  <a:schemeClr val="bg1"/>
                </a:solidFill>
              </a:rPr>
              <a:t> </a:t>
            </a:r>
            <a:r>
              <a:rPr lang="en-US" b="1" dirty="0" err="1">
                <a:solidFill>
                  <a:schemeClr val="bg1"/>
                </a:solidFill>
              </a:rPr>
              <a:t>terbalik</a:t>
            </a:r>
            <a:r>
              <a:rPr lang="en-US" b="1"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pengganguran</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b="1" dirty="0" err="1">
                <a:solidFill>
                  <a:schemeClr val="bg1"/>
                </a:solidFill>
              </a:rPr>
              <a:t>pengangguran</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berkurang</a:t>
            </a:r>
            <a:r>
              <a:rPr lang="en-US" dirty="0">
                <a:solidFill>
                  <a:schemeClr val="bg1"/>
                </a:solidFill>
              </a:rPr>
              <a:t>.</a:t>
            </a:r>
          </a:p>
          <a:p>
            <a:pPr algn="just"/>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b="1" dirty="0" err="1">
                <a:solidFill>
                  <a:schemeClr val="bg1"/>
                </a:solidFill>
              </a:rPr>
              <a:t>berbanding</a:t>
            </a:r>
            <a:r>
              <a:rPr lang="en-US" b="1" dirty="0">
                <a:solidFill>
                  <a:schemeClr val="bg1"/>
                </a:solidFill>
              </a:rPr>
              <a:t> </a:t>
            </a:r>
            <a:r>
              <a:rPr lang="en-US" b="1" dirty="0" err="1">
                <a:solidFill>
                  <a:schemeClr val="bg1"/>
                </a:solidFill>
              </a:rPr>
              <a:t>lurus</a:t>
            </a:r>
            <a:r>
              <a:rPr lang="en-US" b="1"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tingkat</a:t>
            </a:r>
            <a:r>
              <a:rPr lang="en-US" dirty="0">
                <a:solidFill>
                  <a:schemeClr val="bg1"/>
                </a:solidFill>
              </a:rPr>
              <a:t> </a:t>
            </a:r>
            <a:r>
              <a:rPr lang="en-US" dirty="0" err="1">
                <a:solidFill>
                  <a:schemeClr val="bg1"/>
                </a:solidFill>
              </a:rPr>
              <a:t>pendidikan</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b="1" dirty="0" err="1">
                <a:solidFill>
                  <a:schemeClr val="bg1"/>
                </a:solidFill>
              </a:rPr>
              <a:t>tingkat</a:t>
            </a:r>
            <a:r>
              <a:rPr lang="en-US" b="1" dirty="0">
                <a:solidFill>
                  <a:schemeClr val="bg1"/>
                </a:solidFill>
              </a:rPr>
              <a:t> </a:t>
            </a:r>
            <a:r>
              <a:rPr lang="en-US" b="1" dirty="0" err="1">
                <a:solidFill>
                  <a:schemeClr val="bg1"/>
                </a:solidFill>
              </a:rPr>
              <a:t>pendidikan</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bertambah</a:t>
            </a:r>
            <a:r>
              <a:rPr lang="en-US" dirty="0">
                <a:solidFill>
                  <a:schemeClr val="bg1"/>
                </a:solidFill>
              </a:rPr>
              <a:t>.</a:t>
            </a:r>
          </a:p>
          <a:p>
            <a:pPr algn="just"/>
            <a:endParaRPr lang="en-US" dirty="0">
              <a:solidFill>
                <a:schemeClr val="bg1"/>
              </a:solidFill>
            </a:endParaRPr>
          </a:p>
        </p:txBody>
      </p:sp>
    </p:spTree>
    <p:extLst>
      <p:ext uri="{BB962C8B-B14F-4D97-AF65-F5344CB8AC3E}">
        <p14:creationId xmlns:p14="http://schemas.microsoft.com/office/powerpoint/2010/main" val="292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Gambar 11">
            <a:extLst>
              <a:ext uri="{FF2B5EF4-FFF2-40B4-BE49-F238E27FC236}">
                <a16:creationId xmlns:a16="http://schemas.microsoft.com/office/drawing/2014/main" id="{7F2E16AF-84BF-42B9-BE3D-7FE3BE2A712A}"/>
              </a:ext>
            </a:extLst>
          </p:cNvPr>
          <p:cNvPicPr>
            <a:picLocks noChangeAspect="1"/>
          </p:cNvPicPr>
          <p:nvPr/>
        </p:nvPicPr>
        <p:blipFill>
          <a:blip r:embed="rId2"/>
          <a:stretch>
            <a:fillRect/>
          </a:stretch>
        </p:blipFill>
        <p:spPr>
          <a:xfrm>
            <a:off x="134991" y="340134"/>
            <a:ext cx="11896725" cy="800100"/>
          </a:xfrm>
          <a:prstGeom prst="rect">
            <a:avLst/>
          </a:prstGeom>
        </p:spPr>
      </p:pic>
      <p:pic>
        <p:nvPicPr>
          <p:cNvPr id="3" name="Gambar 2">
            <a:extLst>
              <a:ext uri="{FF2B5EF4-FFF2-40B4-BE49-F238E27FC236}">
                <a16:creationId xmlns:a16="http://schemas.microsoft.com/office/drawing/2014/main" id="{7B91EEAC-57BF-4C02-8DC2-3468FB5DF0CB}"/>
              </a:ext>
            </a:extLst>
          </p:cNvPr>
          <p:cNvPicPr>
            <a:picLocks noChangeAspect="1"/>
          </p:cNvPicPr>
          <p:nvPr/>
        </p:nvPicPr>
        <p:blipFill rotWithShape="1">
          <a:blip r:embed="rId3"/>
          <a:srcRect l="1567" r="5466" b="1117"/>
          <a:stretch/>
        </p:blipFill>
        <p:spPr>
          <a:xfrm>
            <a:off x="134991" y="1249130"/>
            <a:ext cx="11896725" cy="3295574"/>
          </a:xfrm>
          <a:prstGeom prst="rect">
            <a:avLst/>
          </a:prstGeom>
        </p:spPr>
      </p:pic>
      <p:sp>
        <p:nvSpPr>
          <p:cNvPr id="5" name="Kotak Teks 4">
            <a:extLst>
              <a:ext uri="{FF2B5EF4-FFF2-40B4-BE49-F238E27FC236}">
                <a16:creationId xmlns:a16="http://schemas.microsoft.com/office/drawing/2014/main" id="{88DC94C3-4846-430E-A342-18DDDBED60DA}"/>
              </a:ext>
            </a:extLst>
          </p:cNvPr>
          <p:cNvSpPr txBox="1"/>
          <p:nvPr/>
        </p:nvSpPr>
        <p:spPr>
          <a:xfrm>
            <a:off x="134991" y="4640239"/>
            <a:ext cx="11793152" cy="1477328"/>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Adj Close &amp; Open </a:t>
            </a:r>
            <a:r>
              <a:rPr lang="en-US" dirty="0" err="1">
                <a:solidFill>
                  <a:schemeClr val="bg1"/>
                </a:solidFill>
              </a:rPr>
              <a:t>berbanding</a:t>
            </a:r>
            <a:r>
              <a:rPr lang="en-US" dirty="0">
                <a:solidFill>
                  <a:schemeClr val="bg1"/>
                </a:solidFill>
              </a:rPr>
              <a:t> </a:t>
            </a:r>
            <a:r>
              <a:rPr lang="en-US" dirty="0" err="1">
                <a:solidFill>
                  <a:schemeClr val="bg1"/>
                </a:solidFill>
              </a:rPr>
              <a:t>terbalik</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nilai</a:t>
            </a:r>
            <a:r>
              <a:rPr lang="en-US" dirty="0">
                <a:solidFill>
                  <a:schemeClr val="bg1"/>
                </a:solidFill>
              </a:rPr>
              <a:t> Adj Close </a:t>
            </a:r>
            <a:r>
              <a:rPr lang="en-US" dirty="0" err="1">
                <a:solidFill>
                  <a:schemeClr val="bg1"/>
                </a:solidFill>
              </a:rPr>
              <a:t>berkurang</a:t>
            </a:r>
            <a:r>
              <a:rPr lang="en-US" dirty="0">
                <a:solidFill>
                  <a:schemeClr val="bg1"/>
                </a:solidFill>
              </a:rPr>
              <a:t> </a:t>
            </a:r>
            <a:r>
              <a:rPr lang="en-US" dirty="0" err="1">
                <a:solidFill>
                  <a:schemeClr val="bg1"/>
                </a:solidFill>
              </a:rPr>
              <a:t>terlihat</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gambar</a:t>
            </a:r>
            <a:r>
              <a:rPr lang="en-US" dirty="0">
                <a:solidFill>
                  <a:schemeClr val="bg1"/>
                </a:solidFill>
              </a:rPr>
              <a:t> </a:t>
            </a:r>
            <a:r>
              <a:rPr lang="en-US" dirty="0" err="1">
                <a:solidFill>
                  <a:schemeClr val="bg1"/>
                </a:solidFill>
              </a:rPr>
              <a:t>diatas</a:t>
            </a:r>
            <a:r>
              <a:rPr lang="en-US" dirty="0">
                <a:solidFill>
                  <a:schemeClr val="bg1"/>
                </a:solidFill>
              </a:rPr>
              <a:t>. </a:t>
            </a:r>
          </a:p>
          <a:p>
            <a:endParaRPr lang="en-US" dirty="0">
              <a:solidFill>
                <a:schemeClr val="bg1"/>
              </a:solidFill>
            </a:endParaRPr>
          </a:p>
          <a:p>
            <a:r>
              <a:rPr lang="en-US" dirty="0" err="1">
                <a:solidFill>
                  <a:schemeClr val="bg1"/>
                </a:solidFill>
              </a:rPr>
              <a:t>Analisis</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berbanding</a:t>
            </a:r>
            <a:r>
              <a:rPr lang="en-US" dirty="0">
                <a:solidFill>
                  <a:schemeClr val="bg1"/>
                </a:solidFill>
              </a:rPr>
              <a:t> </a:t>
            </a:r>
            <a:r>
              <a:rPr lang="en-US" dirty="0" err="1">
                <a:solidFill>
                  <a:schemeClr val="bg1"/>
                </a:solidFill>
              </a:rPr>
              <a:t>terbalik</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Pengangguran</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penggangguran</a:t>
            </a:r>
            <a:r>
              <a:rPr lang="en-US" dirty="0">
                <a:solidFill>
                  <a:schemeClr val="bg1"/>
                </a:solidFill>
              </a:rPr>
              <a:t> </a:t>
            </a:r>
            <a:r>
              <a:rPr lang="en-US" dirty="0" err="1">
                <a:solidFill>
                  <a:schemeClr val="bg1"/>
                </a:solidFill>
              </a:rPr>
              <a:t>bertambah</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standar</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berkurang</a:t>
            </a:r>
            <a:r>
              <a:rPr lang="en-US" dirty="0">
                <a:solidFill>
                  <a:schemeClr val="bg1"/>
                </a:solidFill>
              </a:rPr>
              <a:t>.</a:t>
            </a:r>
          </a:p>
        </p:txBody>
      </p:sp>
    </p:spTree>
    <p:extLst>
      <p:ext uri="{BB962C8B-B14F-4D97-AF65-F5344CB8AC3E}">
        <p14:creationId xmlns:p14="http://schemas.microsoft.com/office/powerpoint/2010/main" val="3836285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a:t>Probability Bayes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Gambar 2">
            <a:extLst>
              <a:ext uri="{FF2B5EF4-FFF2-40B4-BE49-F238E27FC236}">
                <a16:creationId xmlns:a16="http://schemas.microsoft.com/office/drawing/2014/main" id="{0B304643-A412-401F-9183-16FE9CCB5744}"/>
              </a:ext>
            </a:extLst>
          </p:cNvPr>
          <p:cNvPicPr>
            <a:picLocks noChangeAspect="1"/>
          </p:cNvPicPr>
          <p:nvPr/>
        </p:nvPicPr>
        <p:blipFill>
          <a:blip r:embed="rId2"/>
          <a:stretch>
            <a:fillRect/>
          </a:stretch>
        </p:blipFill>
        <p:spPr>
          <a:xfrm>
            <a:off x="219612" y="2363094"/>
            <a:ext cx="3343275" cy="3832150"/>
          </a:xfrm>
          <a:prstGeom prst="rect">
            <a:avLst/>
          </a:prstGeom>
        </p:spPr>
      </p:pic>
      <p:pic>
        <p:nvPicPr>
          <p:cNvPr id="5" name="Gambar 4">
            <a:extLst>
              <a:ext uri="{FF2B5EF4-FFF2-40B4-BE49-F238E27FC236}">
                <a16:creationId xmlns:a16="http://schemas.microsoft.com/office/drawing/2014/main" id="{8633BE7D-F22A-4D16-997D-4667387FE023}"/>
              </a:ext>
            </a:extLst>
          </p:cNvPr>
          <p:cNvPicPr>
            <a:picLocks noChangeAspect="1"/>
          </p:cNvPicPr>
          <p:nvPr/>
        </p:nvPicPr>
        <p:blipFill>
          <a:blip r:embed="rId3"/>
          <a:stretch>
            <a:fillRect/>
          </a:stretch>
        </p:blipFill>
        <p:spPr>
          <a:xfrm>
            <a:off x="3600911" y="2363095"/>
            <a:ext cx="4666327" cy="3832149"/>
          </a:xfrm>
          <a:prstGeom prst="rect">
            <a:avLst/>
          </a:prstGeom>
        </p:spPr>
      </p:pic>
      <p:pic>
        <p:nvPicPr>
          <p:cNvPr id="6" name="Gambar 5">
            <a:extLst>
              <a:ext uri="{FF2B5EF4-FFF2-40B4-BE49-F238E27FC236}">
                <a16:creationId xmlns:a16="http://schemas.microsoft.com/office/drawing/2014/main" id="{D68B3434-8DB9-45B8-9FB7-ED9E25723EFA}"/>
              </a:ext>
            </a:extLst>
          </p:cNvPr>
          <p:cNvPicPr>
            <a:picLocks noChangeAspect="1"/>
          </p:cNvPicPr>
          <p:nvPr/>
        </p:nvPicPr>
        <p:blipFill>
          <a:blip r:embed="rId4"/>
          <a:stretch>
            <a:fillRect/>
          </a:stretch>
        </p:blipFill>
        <p:spPr>
          <a:xfrm>
            <a:off x="481586" y="401920"/>
            <a:ext cx="11247069" cy="1906817"/>
          </a:xfrm>
          <a:prstGeom prst="rect">
            <a:avLst/>
          </a:prstGeom>
        </p:spPr>
      </p:pic>
      <p:pic>
        <p:nvPicPr>
          <p:cNvPr id="7" name="Gambar 6">
            <a:extLst>
              <a:ext uri="{FF2B5EF4-FFF2-40B4-BE49-F238E27FC236}">
                <a16:creationId xmlns:a16="http://schemas.microsoft.com/office/drawing/2014/main" id="{A00092C0-9D9F-48D9-801C-90B895248D94}"/>
              </a:ext>
            </a:extLst>
          </p:cNvPr>
          <p:cNvPicPr>
            <a:picLocks noChangeAspect="1"/>
          </p:cNvPicPr>
          <p:nvPr/>
        </p:nvPicPr>
        <p:blipFill>
          <a:blip r:embed="rId5"/>
          <a:stretch>
            <a:fillRect/>
          </a:stretch>
        </p:blipFill>
        <p:spPr>
          <a:xfrm>
            <a:off x="8305263" y="2363094"/>
            <a:ext cx="3667125" cy="1906817"/>
          </a:xfrm>
          <a:prstGeom prst="rect">
            <a:avLst/>
          </a:prstGeom>
        </p:spPr>
      </p:pic>
      <p:sp>
        <p:nvSpPr>
          <p:cNvPr id="9" name="Kotak Teks 8">
            <a:extLst>
              <a:ext uri="{FF2B5EF4-FFF2-40B4-BE49-F238E27FC236}">
                <a16:creationId xmlns:a16="http://schemas.microsoft.com/office/drawing/2014/main" id="{A518896C-B06C-4334-9D61-D788817CEE95}"/>
              </a:ext>
            </a:extLst>
          </p:cNvPr>
          <p:cNvSpPr txBox="1"/>
          <p:nvPr/>
        </p:nvSpPr>
        <p:spPr>
          <a:xfrm>
            <a:off x="8421636" y="4470898"/>
            <a:ext cx="3667125" cy="1477328"/>
          </a:xfrm>
          <a:prstGeom prst="rect">
            <a:avLst/>
          </a:prstGeom>
          <a:noFill/>
        </p:spPr>
        <p:txBody>
          <a:bodyPr wrap="square" rtlCol="0">
            <a:spAutoFit/>
          </a:bodyPr>
          <a:lstStyle/>
          <a:p>
            <a:pPr algn="just"/>
            <a:r>
              <a:rPr lang="en-US" dirty="0" err="1">
                <a:solidFill>
                  <a:schemeClr val="bg1"/>
                </a:solidFill>
              </a:rPr>
              <a:t>Prediksi</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kemungkinan</a:t>
            </a:r>
            <a:r>
              <a:rPr lang="en-US" dirty="0">
                <a:solidFill>
                  <a:schemeClr val="bg1"/>
                </a:solidFill>
              </a:rPr>
              <a:t> </a:t>
            </a:r>
            <a:r>
              <a:rPr lang="en-US" dirty="0" err="1">
                <a:solidFill>
                  <a:schemeClr val="bg1"/>
                </a:solidFill>
              </a:rPr>
              <a:t>dengan</a:t>
            </a:r>
            <a:r>
              <a:rPr lang="en-US" dirty="0">
                <a:solidFill>
                  <a:schemeClr val="bg1"/>
                </a:solidFill>
              </a:rPr>
              <a:t> probability </a:t>
            </a:r>
            <a:r>
              <a:rPr lang="en-US" dirty="0" err="1">
                <a:solidFill>
                  <a:schemeClr val="bg1"/>
                </a:solidFill>
              </a:rPr>
              <a:t>teori</a:t>
            </a:r>
            <a:r>
              <a:rPr lang="en-US" dirty="0">
                <a:solidFill>
                  <a:schemeClr val="bg1"/>
                </a:solidFill>
              </a:rPr>
              <a:t> </a:t>
            </a:r>
            <a:r>
              <a:rPr lang="en-US" dirty="0" err="1">
                <a:solidFill>
                  <a:schemeClr val="bg1"/>
                </a:solidFill>
              </a:rPr>
              <a:t>positif</a:t>
            </a:r>
            <a:r>
              <a:rPr lang="en-US" dirty="0">
                <a:solidFill>
                  <a:schemeClr val="bg1"/>
                </a:solidFill>
              </a:rPr>
              <a:t> </a:t>
            </a:r>
            <a:r>
              <a:rPr lang="en-US" dirty="0" err="1">
                <a:solidFill>
                  <a:schemeClr val="bg1"/>
                </a:solidFill>
              </a:rPr>
              <a:t>adalah</a:t>
            </a:r>
            <a:r>
              <a:rPr lang="en-US" dirty="0">
                <a:solidFill>
                  <a:schemeClr val="bg1"/>
                </a:solidFill>
              </a:rPr>
              <a:t> 0.00467 </a:t>
            </a:r>
            <a:r>
              <a:rPr lang="en-US" dirty="0" err="1">
                <a:solidFill>
                  <a:schemeClr val="bg1"/>
                </a:solidFill>
              </a:rPr>
              <a:t>sekitar</a:t>
            </a:r>
            <a:r>
              <a:rPr lang="en-US" dirty="0">
                <a:solidFill>
                  <a:schemeClr val="bg1"/>
                </a:solidFill>
              </a:rPr>
              <a:t> 46,7% dan </a:t>
            </a:r>
            <a:r>
              <a:rPr lang="en-US" dirty="0" err="1">
                <a:solidFill>
                  <a:schemeClr val="bg1"/>
                </a:solidFill>
              </a:rPr>
              <a:t>saham</a:t>
            </a:r>
            <a:r>
              <a:rPr lang="en-US" dirty="0">
                <a:solidFill>
                  <a:schemeClr val="bg1"/>
                </a:solidFill>
              </a:rPr>
              <a:t> negative :</a:t>
            </a:r>
          </a:p>
          <a:p>
            <a:pPr algn="just"/>
            <a:r>
              <a:rPr lang="en-US" dirty="0">
                <a:solidFill>
                  <a:schemeClr val="bg1"/>
                </a:solidFill>
              </a:rPr>
              <a:t>100% - 46,7% = 54.3 %</a:t>
            </a:r>
          </a:p>
        </p:txBody>
      </p:sp>
    </p:spTree>
    <p:extLst>
      <p:ext uri="{BB962C8B-B14F-4D97-AF65-F5344CB8AC3E}">
        <p14:creationId xmlns:p14="http://schemas.microsoft.com/office/powerpoint/2010/main" val="65058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a:t>Probability Bayes Toyota</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Kotak Teks 8">
            <a:extLst>
              <a:ext uri="{FF2B5EF4-FFF2-40B4-BE49-F238E27FC236}">
                <a16:creationId xmlns:a16="http://schemas.microsoft.com/office/drawing/2014/main" id="{A518896C-B06C-4334-9D61-D788817CEE95}"/>
              </a:ext>
            </a:extLst>
          </p:cNvPr>
          <p:cNvSpPr txBox="1"/>
          <p:nvPr/>
        </p:nvSpPr>
        <p:spPr>
          <a:xfrm>
            <a:off x="0" y="329531"/>
            <a:ext cx="5624534" cy="6463308"/>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Awal</a:t>
            </a:r>
            <a:r>
              <a:rPr lang="en-US" dirty="0">
                <a:solidFill>
                  <a:schemeClr val="bg1"/>
                </a:solidFill>
              </a:rPr>
              <a:t> &amp; </a:t>
            </a:r>
            <a:r>
              <a:rPr lang="en-US" dirty="0" err="1">
                <a:solidFill>
                  <a:schemeClr val="bg1"/>
                </a:solidFill>
              </a:rPr>
              <a:t>Akhir</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 0,0046</a:t>
            </a:r>
          </a:p>
          <a:p>
            <a:pPr algn="just"/>
            <a:r>
              <a:rPr lang="en-US" dirty="0">
                <a:solidFill>
                  <a:schemeClr val="bg1"/>
                </a:solidFill>
              </a:rPr>
              <a:t>P(B2) = 0,0045 </a:t>
            </a:r>
          </a:p>
          <a:p>
            <a:pPr algn="just"/>
            <a:r>
              <a:rPr lang="en-US" dirty="0" err="1">
                <a:solidFill>
                  <a:schemeClr val="bg1"/>
                </a:solidFill>
              </a:rPr>
              <a:t>Probabilitas</a:t>
            </a:r>
            <a:r>
              <a:rPr lang="en-US" dirty="0">
                <a:solidFill>
                  <a:schemeClr val="bg1"/>
                </a:solidFill>
              </a:rPr>
              <a:t> </a:t>
            </a:r>
            <a:r>
              <a:rPr lang="en-US" dirty="0" err="1">
                <a:solidFill>
                  <a:schemeClr val="bg1"/>
                </a:solidFill>
              </a:rPr>
              <a:t>Transisi</a:t>
            </a:r>
            <a:r>
              <a:rPr lang="en-US" dirty="0">
                <a:solidFill>
                  <a:schemeClr val="bg1"/>
                </a:solidFill>
              </a:rPr>
              <a:t> </a:t>
            </a:r>
          </a:p>
          <a:p>
            <a:pPr algn="just"/>
            <a:r>
              <a:rPr lang="en-US" dirty="0">
                <a:solidFill>
                  <a:schemeClr val="bg1"/>
                </a:solidFill>
              </a:rPr>
              <a:t>P(A1 I B1) = 0,0046 + 0,0045 = 0,0091</a:t>
            </a:r>
          </a:p>
          <a:p>
            <a:pPr algn="just"/>
            <a:r>
              <a:rPr lang="en-US" dirty="0">
                <a:solidFill>
                  <a:schemeClr val="bg1"/>
                </a:solidFill>
              </a:rPr>
              <a:t>P(A2 I B1) = 0,0047</a:t>
            </a:r>
          </a:p>
          <a:p>
            <a:pPr algn="just"/>
            <a:r>
              <a:rPr lang="en-US" dirty="0">
                <a:solidFill>
                  <a:schemeClr val="bg1"/>
                </a:solidFill>
              </a:rPr>
              <a:t>P(A1 I B2) = 0,0047</a:t>
            </a:r>
          </a:p>
          <a:p>
            <a:pPr algn="just"/>
            <a:r>
              <a:rPr lang="en-US" dirty="0">
                <a:solidFill>
                  <a:schemeClr val="bg1"/>
                </a:solidFill>
              </a:rPr>
              <a:t>P(A2 I B2) = 0,0046 + 0,0045 = 0,0091</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Awal</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P(A1)     = P(A1 I B1) P(B1) + P(A1 I B1) P(B2)</a:t>
            </a:r>
          </a:p>
          <a:p>
            <a:pPr algn="just"/>
            <a:r>
              <a:rPr lang="en-US" dirty="0">
                <a:solidFill>
                  <a:schemeClr val="bg1"/>
                </a:solidFill>
              </a:rPr>
              <a:t>	= 0.0091 x 0.0046 + 0.0047 x 0.0045</a:t>
            </a:r>
          </a:p>
          <a:p>
            <a:pPr algn="just"/>
            <a:r>
              <a:rPr lang="en-US" dirty="0">
                <a:solidFill>
                  <a:schemeClr val="bg1"/>
                </a:solidFill>
              </a:rPr>
              <a:t>	= 0.0000418 </a:t>
            </a:r>
          </a:p>
          <a:p>
            <a:pPr algn="just"/>
            <a:r>
              <a:rPr lang="en-US" dirty="0">
                <a:solidFill>
                  <a:schemeClr val="bg1"/>
                </a:solidFill>
              </a:rPr>
              <a:t>P(A1) x 10000 Data = 0.418</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Akhir</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P(A2)	= P(A2 I B1) P(B1) + P(A2 I B2) P(B2)</a:t>
            </a:r>
          </a:p>
          <a:p>
            <a:pPr algn="just"/>
            <a:r>
              <a:rPr lang="en-US" dirty="0">
                <a:solidFill>
                  <a:schemeClr val="bg1"/>
                </a:solidFill>
              </a:rPr>
              <a:t>	= 0.0047 x 0.0046 + 0.0091 x 0.0045</a:t>
            </a:r>
          </a:p>
          <a:p>
            <a:pPr algn="just"/>
            <a:r>
              <a:rPr lang="en-US" dirty="0">
                <a:solidFill>
                  <a:schemeClr val="bg1"/>
                </a:solidFill>
              </a:rPr>
              <a:t>	= 0.00002162 + 0.004095</a:t>
            </a:r>
          </a:p>
          <a:p>
            <a:pPr algn="just"/>
            <a:r>
              <a:rPr lang="en-US" dirty="0">
                <a:solidFill>
                  <a:schemeClr val="bg1"/>
                </a:solidFill>
              </a:rPr>
              <a:t>	= 0.00006257</a:t>
            </a:r>
          </a:p>
          <a:p>
            <a:pPr algn="just"/>
            <a:r>
              <a:rPr lang="en-US" dirty="0">
                <a:solidFill>
                  <a:schemeClr val="bg1"/>
                </a:solidFill>
              </a:rPr>
              <a:t>P(A2) x 10000 Data = 0.6257</a:t>
            </a:r>
          </a:p>
          <a:p>
            <a:pPr algn="just"/>
            <a:endParaRPr lang="en-US" dirty="0">
              <a:solidFill>
                <a:schemeClr val="bg1"/>
              </a:solidFill>
            </a:endParaRP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priori </a:t>
            </a:r>
            <a:r>
              <a:rPr lang="en-US" dirty="0" err="1">
                <a:solidFill>
                  <a:schemeClr val="bg1"/>
                </a:solidFill>
                <a:sym typeface="Wingdings" panose="05000000000000000000" pitchFamily="2" charset="2"/>
              </a:rPr>
              <a:t>diketahui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diberikan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sebelum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nilai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berubah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a:t>
            </a:r>
          </a:p>
          <a:p>
            <a:pPr algn="just"/>
            <a:endParaRPr lang="en-US" dirty="0">
              <a:solidFill>
                <a:schemeClr val="bg1"/>
              </a:solidFill>
            </a:endParaRPr>
          </a:p>
        </p:txBody>
      </p:sp>
      <p:sp>
        <p:nvSpPr>
          <p:cNvPr id="10" name="Kotak Teks 9">
            <a:extLst>
              <a:ext uri="{FF2B5EF4-FFF2-40B4-BE49-F238E27FC236}">
                <a16:creationId xmlns:a16="http://schemas.microsoft.com/office/drawing/2014/main" id="{D6861802-2D14-46AD-B9EC-47112FDDFAB8}"/>
              </a:ext>
            </a:extLst>
          </p:cNvPr>
          <p:cNvSpPr txBox="1"/>
          <p:nvPr/>
        </p:nvSpPr>
        <p:spPr>
          <a:xfrm>
            <a:off x="5945874" y="328539"/>
            <a:ext cx="5845791" cy="5632311"/>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berasal</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sama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I A1) = P(A1 I B1) P(B1) / P(A1) </a:t>
            </a:r>
          </a:p>
          <a:p>
            <a:pPr algn="just"/>
            <a:r>
              <a:rPr lang="en-US" dirty="0">
                <a:solidFill>
                  <a:schemeClr val="bg1"/>
                </a:solidFill>
              </a:rPr>
              <a:t>	   = 0.0091 x 0.0046 / 0.0000418 = 1.0014</a:t>
            </a:r>
          </a:p>
          <a:p>
            <a:pPr algn="just"/>
            <a:r>
              <a:rPr lang="en-US" dirty="0" err="1">
                <a:solidFill>
                  <a:schemeClr val="bg1"/>
                </a:solidFill>
              </a:rPr>
              <a:t>Hipotesa</a:t>
            </a:r>
            <a:r>
              <a:rPr lang="en-US" dirty="0">
                <a:solidFill>
                  <a:schemeClr val="bg1"/>
                </a:solidFill>
              </a:rPr>
              <a:t> </a:t>
            </a:r>
            <a:r>
              <a:rPr lang="en-US" dirty="0" err="1">
                <a:solidFill>
                  <a:schemeClr val="bg1"/>
                </a:solidFill>
              </a:rPr>
              <a:t>diterima</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benar</a:t>
            </a:r>
            <a:r>
              <a:rPr lang="en-US" dirty="0">
                <a:solidFill>
                  <a:schemeClr val="bg1"/>
                </a:solidFill>
              </a:rPr>
              <a:t> </a:t>
            </a:r>
          </a:p>
          <a:p>
            <a:pPr algn="just"/>
            <a:r>
              <a:rPr lang="en-US" dirty="0">
                <a:solidFill>
                  <a:schemeClr val="bg1"/>
                </a:solidFill>
              </a:rPr>
              <a:t>(</a:t>
            </a:r>
            <a:r>
              <a:rPr lang="en-US" dirty="0" err="1">
                <a:solidFill>
                  <a:schemeClr val="bg1"/>
                </a:solidFill>
              </a:rPr>
              <a:t>Saham</a:t>
            </a:r>
            <a:r>
              <a:rPr lang="en-US" dirty="0">
                <a:solidFill>
                  <a:schemeClr val="bg1"/>
                </a:solidFill>
              </a:rPr>
              <a:t> Open, Low, High </a:t>
            </a:r>
            <a:r>
              <a:rPr lang="en-US" dirty="0" err="1">
                <a:solidFill>
                  <a:schemeClr val="bg1"/>
                </a:solidFill>
              </a:rPr>
              <a:t>serta</a:t>
            </a:r>
            <a:r>
              <a:rPr lang="en-US" dirty="0">
                <a:solidFill>
                  <a:schemeClr val="bg1"/>
                </a:solidFill>
              </a:rPr>
              <a:t> Close </a:t>
            </a:r>
            <a:r>
              <a:rPr lang="en-US" dirty="0" err="1">
                <a:solidFill>
                  <a:schemeClr val="bg1"/>
                </a:solidFill>
              </a:rPr>
              <a:t>bernilai</a:t>
            </a:r>
            <a:r>
              <a:rPr lang="en-US" dirty="0">
                <a:solidFill>
                  <a:schemeClr val="bg1"/>
                </a:solidFill>
              </a:rPr>
              <a:t> </a:t>
            </a:r>
            <a:r>
              <a:rPr lang="en-US" dirty="0" err="1">
                <a:solidFill>
                  <a:schemeClr val="bg1"/>
                </a:solidFill>
              </a:rPr>
              <a:t>sama</a:t>
            </a:r>
            <a:r>
              <a:rPr lang="en-US" dirty="0">
                <a:solidFill>
                  <a:schemeClr val="bg1"/>
                </a:solidFill>
              </a:rPr>
              <a:t>) </a:t>
            </a:r>
          </a:p>
          <a:p>
            <a:pPr algn="just"/>
            <a:endParaRPr lang="en-US" dirty="0">
              <a:solidFill>
                <a:schemeClr val="bg1"/>
              </a:solidFill>
            </a:endParaRPr>
          </a:p>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berbeda</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sebelumnya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a:t>
            </a:r>
          </a:p>
          <a:p>
            <a:pPr algn="just"/>
            <a:r>
              <a:rPr lang="en-US" dirty="0">
                <a:solidFill>
                  <a:schemeClr val="bg1"/>
                </a:solidFill>
                <a:sym typeface="Wingdings" panose="05000000000000000000" pitchFamily="2" charset="2"/>
              </a:rPr>
              <a:t>P(B1 I A2) = P(A2 I B1) P(B1) / P(A2) </a:t>
            </a:r>
          </a:p>
          <a:p>
            <a:pPr algn="just"/>
            <a:r>
              <a:rPr lang="en-US" dirty="0">
                <a:solidFill>
                  <a:schemeClr val="bg1"/>
                </a:solidFill>
                <a:sym typeface="Wingdings" panose="05000000000000000000" pitchFamily="2" charset="2"/>
              </a:rPr>
              <a:t>	   = 0.0047 x 0.0046 / 0.00006257</a:t>
            </a:r>
          </a:p>
          <a:p>
            <a:pPr algn="just"/>
            <a:r>
              <a:rPr lang="en-US" dirty="0">
                <a:solidFill>
                  <a:schemeClr val="bg1"/>
                </a:solidFill>
                <a:sym typeface="Wingdings" panose="05000000000000000000" pitchFamily="2" charset="2"/>
              </a:rPr>
              <a:t>	   = 0.345</a:t>
            </a:r>
          </a:p>
          <a:p>
            <a:pPr algn="just"/>
            <a:r>
              <a:rPr lang="en-US" dirty="0">
                <a:solidFill>
                  <a:schemeClr val="bg1"/>
                </a:solidFill>
                <a:sym typeface="Wingdings" panose="05000000000000000000" pitchFamily="2" charset="2"/>
              </a:rPr>
              <a:t>P(B2 I A1) = P(A1 I B2) P(B2) / P(A1) </a:t>
            </a:r>
          </a:p>
          <a:p>
            <a:pPr algn="just"/>
            <a:r>
              <a:rPr lang="en-US" dirty="0">
                <a:solidFill>
                  <a:schemeClr val="bg1"/>
                </a:solidFill>
                <a:sym typeface="Wingdings" panose="05000000000000000000" pitchFamily="2" charset="2"/>
              </a:rPr>
              <a:t>	   = 0.0047 x 0.0045 / 0.00004180</a:t>
            </a:r>
          </a:p>
          <a:p>
            <a:pPr algn="just"/>
            <a:r>
              <a:rPr lang="en-US" dirty="0">
                <a:solidFill>
                  <a:schemeClr val="bg1"/>
                </a:solidFill>
                <a:sym typeface="Wingdings" panose="05000000000000000000" pitchFamily="2" charset="2"/>
              </a:rPr>
              <a:t>	   = 0.505</a:t>
            </a: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posteriori </a:t>
            </a:r>
            <a:r>
              <a:rPr lang="en-US" dirty="0" err="1">
                <a:solidFill>
                  <a:schemeClr val="bg1"/>
                </a:solidFill>
                <a:sym typeface="Wingdings" panose="05000000000000000000" pitchFamily="2" charset="2"/>
              </a:rPr>
              <a:t>dapat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dihitung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menggunakan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teorema</a:t>
            </a:r>
            <a:r>
              <a:rPr lang="en-US" dirty="0">
                <a:solidFill>
                  <a:schemeClr val="bg1"/>
                </a:solidFill>
                <a:sym typeface="Wingdings" panose="05000000000000000000" pitchFamily="2" charset="2"/>
              </a:rPr>
              <a:t> Bayes </a:t>
            </a:r>
            <a:r>
              <a:rPr lang="en-US" dirty="0" err="1">
                <a:solidFill>
                  <a:schemeClr val="bg1"/>
                </a:solidFill>
                <a:sym typeface="Wingdings" panose="05000000000000000000" pitchFamily="2" charset="2"/>
              </a:rPr>
              <a:t>bila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eksperimen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telah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 dan </a:t>
            </a:r>
            <a:r>
              <a:rPr lang="en-US" dirty="0" err="1">
                <a:solidFill>
                  <a:schemeClr val="bg1"/>
                </a:solidFill>
                <a:sym typeface="Wingdings" panose="05000000000000000000" pitchFamily="2" charset="2"/>
              </a:rPr>
              <a:t>terjadi</a:t>
            </a:r>
            <a:r>
              <a:rPr lang="en-US" dirty="0">
                <a:solidFill>
                  <a:schemeClr val="bg1"/>
                </a:solidFill>
                <a:sym typeface="Wingdings" panose="05000000000000000000" pitchFamily="2" charset="2"/>
              </a:rPr>
              <a:t> event </a:t>
            </a:r>
            <a:r>
              <a:rPr lang="en-US" dirty="0" err="1">
                <a:solidFill>
                  <a:schemeClr val="bg1"/>
                </a:solidFill>
                <a:sym typeface="Wingdings" panose="05000000000000000000" pitchFamily="2" charset="2"/>
              </a:rPr>
              <a:t>tertentu</a:t>
            </a:r>
            <a:r>
              <a:rPr lang="en-US" dirty="0">
                <a:solidFill>
                  <a:schemeClr val="bg1"/>
                </a:solidFill>
                <a:sym typeface="Wingdings" panose="05000000000000000000" pitchFamily="2" charset="2"/>
              </a:rPr>
              <a:t> yang </a:t>
            </a:r>
            <a:r>
              <a:rPr lang="en-US" dirty="0" err="1">
                <a:solidFill>
                  <a:schemeClr val="bg1"/>
                </a:solidFill>
                <a:sym typeface="Wingdings" panose="05000000000000000000" pitchFamily="2" charset="2"/>
              </a:rPr>
              <a:t>diamati</a:t>
            </a:r>
            <a:r>
              <a:rPr lang="en-US" dirty="0">
                <a:solidFill>
                  <a:schemeClr val="bg1"/>
                </a:solidFill>
                <a:sym typeface="Wingdings" panose="05000000000000000000" pitchFamily="2" charset="2"/>
              </a:rPr>
              <a:t>. </a:t>
            </a:r>
          </a:p>
          <a:p>
            <a:pPr algn="just"/>
            <a:endParaRPr lang="en-US" dirty="0">
              <a:solidFill>
                <a:schemeClr val="bg1"/>
              </a:solidFill>
            </a:endParaRPr>
          </a:p>
          <a:p>
            <a:pPr algn="just"/>
            <a:endParaRPr lang="en-US" dirty="0">
              <a:solidFill>
                <a:schemeClr val="bg1"/>
              </a:solidFill>
            </a:endParaRPr>
          </a:p>
        </p:txBody>
      </p:sp>
    </p:spTree>
    <p:extLst>
      <p:ext uri="{BB962C8B-B14F-4D97-AF65-F5344CB8AC3E}">
        <p14:creationId xmlns:p14="http://schemas.microsoft.com/office/powerpoint/2010/main" val="50823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4">
            <a:extLst>
              <a:ext uri="{FF2B5EF4-FFF2-40B4-BE49-F238E27FC236}">
                <a16:creationId xmlns:a16="http://schemas.microsoft.com/office/drawing/2014/main" id="{EF71B830-5B20-4F67-AE81-49DDCA35E4CF}"/>
              </a:ext>
            </a:extLst>
          </p:cNvPr>
          <p:cNvSpPr txBox="1"/>
          <p:nvPr/>
        </p:nvSpPr>
        <p:spPr>
          <a:xfrm>
            <a:off x="808497" y="262163"/>
            <a:ext cx="10575005" cy="477054"/>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Distribusi</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Normal </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a:t>
            </a: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Metode</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Bayes </a:t>
            </a:r>
            <a:endParaRPr kumimoji="0" lang="ko-KR" altLang="en-US"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endParaRPr>
          </a:p>
        </p:txBody>
      </p:sp>
      <p:pic>
        <p:nvPicPr>
          <p:cNvPr id="3" name="Gambar 2">
            <a:extLst>
              <a:ext uri="{FF2B5EF4-FFF2-40B4-BE49-F238E27FC236}">
                <a16:creationId xmlns:a16="http://schemas.microsoft.com/office/drawing/2014/main" id="{68498C15-D220-4E9B-8191-7248E89A924B}"/>
              </a:ext>
            </a:extLst>
          </p:cNvPr>
          <p:cNvPicPr>
            <a:picLocks noChangeAspect="1"/>
          </p:cNvPicPr>
          <p:nvPr/>
        </p:nvPicPr>
        <p:blipFill>
          <a:blip r:embed="rId2"/>
          <a:stretch>
            <a:fillRect/>
          </a:stretch>
        </p:blipFill>
        <p:spPr>
          <a:xfrm>
            <a:off x="681889" y="739217"/>
            <a:ext cx="5901791" cy="3508415"/>
          </a:xfrm>
          <a:prstGeom prst="rect">
            <a:avLst/>
          </a:prstGeom>
        </p:spPr>
      </p:pic>
      <p:pic>
        <p:nvPicPr>
          <p:cNvPr id="5" name="Gambar 4">
            <a:extLst>
              <a:ext uri="{FF2B5EF4-FFF2-40B4-BE49-F238E27FC236}">
                <a16:creationId xmlns:a16="http://schemas.microsoft.com/office/drawing/2014/main" id="{EBDF37B5-FB30-4898-B0E6-67D5D86BC683}"/>
              </a:ext>
            </a:extLst>
          </p:cNvPr>
          <p:cNvPicPr>
            <a:picLocks noChangeAspect="1"/>
          </p:cNvPicPr>
          <p:nvPr/>
        </p:nvPicPr>
        <p:blipFill>
          <a:blip r:embed="rId3"/>
          <a:stretch>
            <a:fillRect/>
          </a:stretch>
        </p:blipFill>
        <p:spPr>
          <a:xfrm>
            <a:off x="6583680" y="739217"/>
            <a:ext cx="4905375" cy="1609725"/>
          </a:xfrm>
          <a:prstGeom prst="rect">
            <a:avLst/>
          </a:prstGeom>
        </p:spPr>
      </p:pic>
      <mc:AlternateContent xmlns:mc="http://schemas.openxmlformats.org/markup-compatibility/2006" xmlns:a14="http://schemas.microsoft.com/office/drawing/2010/main">
        <mc:Choice Requires="a14">
          <p:sp>
            <p:nvSpPr>
              <p:cNvPr id="7" name="Kotak Teks 6">
                <a:extLst>
                  <a:ext uri="{FF2B5EF4-FFF2-40B4-BE49-F238E27FC236}">
                    <a16:creationId xmlns:a16="http://schemas.microsoft.com/office/drawing/2014/main" id="{EF671F66-9CA4-4352-A258-51335F4638B1}"/>
                  </a:ext>
                </a:extLst>
              </p:cNvPr>
              <p:cNvSpPr txBox="1"/>
              <p:nvPr/>
            </p:nvSpPr>
            <p:spPr>
              <a:xfrm>
                <a:off x="808497" y="4244417"/>
                <a:ext cx="5194738" cy="136152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Penentuan Nilai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 (X1 &lt; X &lt; X2)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dilakukan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transformasi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nilai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variabel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Perumusannya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Z = </a:t>
                </a:r>
                <a14:m>
                  <m:oMath xmlns:m="http://schemas.openxmlformats.org/officeDocument/2006/math">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nor/>
                          </m:rPr>
                          <a:rPr kumimoji="0" lang="el-GR" sz="2000" b="0" i="0" u="none" strike="noStrike" kern="1200" cap="none" spc="0" normalizeH="0" baseline="0" noProof="0">
                            <a:ln>
                              <a:noFill/>
                            </a:ln>
                            <a:solidFill>
                              <a:prstClr val="black"/>
                            </a:solidFill>
                            <a:effectLst/>
                            <a:uLnTx/>
                            <a:uFillTx/>
                            <a:latin typeface="Calibri" panose="020F0502020204030204"/>
                            <a:ea typeface="+mn-ea"/>
                            <a:cs typeface="+mn-cs"/>
                          </a:rPr>
                          <m:t>μ</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den>
                    </m:f>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Kotak Teks 6">
                <a:extLst>
                  <a:ext uri="{FF2B5EF4-FFF2-40B4-BE49-F238E27FC236}">
                    <a16:creationId xmlns:a16="http://schemas.microsoft.com/office/drawing/2014/main" id="{EF671F66-9CA4-4352-A258-51335F4638B1}"/>
                  </a:ext>
                </a:extLst>
              </p:cNvPr>
              <p:cNvSpPr txBox="1">
                <a:spLocks noRot="1" noChangeAspect="1" noMove="1" noResize="1" noEditPoints="1" noAdjustHandles="1" noChangeArrowheads="1" noChangeShapeType="1" noTextEdit="1"/>
              </p:cNvSpPr>
              <p:nvPr/>
            </p:nvSpPr>
            <p:spPr>
              <a:xfrm>
                <a:off x="808497" y="4244417"/>
                <a:ext cx="5194738" cy="1361527"/>
              </a:xfrm>
              <a:prstGeom prst="rect">
                <a:avLst/>
              </a:prstGeom>
              <a:blipFill>
                <a:blip r:embed="rId4"/>
                <a:stretch>
                  <a:fillRect l="-1291" t="-2232" b="-2232"/>
                </a:stretch>
              </a:blipFill>
            </p:spPr>
            <p:txBody>
              <a:bodyPr/>
              <a:lstStyle/>
              <a:p>
                <a:r>
                  <a:rPr lang="en-US">
                    <a:noFill/>
                  </a:rPr>
                  <a:t> </a:t>
                </a:r>
              </a:p>
            </p:txBody>
          </p:sp>
        </mc:Fallback>
      </mc:AlternateContent>
      <p:pic>
        <p:nvPicPr>
          <p:cNvPr id="14" name="Gambar 13">
            <a:extLst>
              <a:ext uri="{FF2B5EF4-FFF2-40B4-BE49-F238E27FC236}">
                <a16:creationId xmlns:a16="http://schemas.microsoft.com/office/drawing/2014/main" id="{5858F4C4-F955-41A1-9B49-802673BA39D4}"/>
              </a:ext>
            </a:extLst>
          </p:cNvPr>
          <p:cNvPicPr>
            <a:picLocks noChangeAspect="1"/>
          </p:cNvPicPr>
          <p:nvPr/>
        </p:nvPicPr>
        <p:blipFill rotWithShape="1">
          <a:blip r:embed="rId5"/>
          <a:srcRect b="19408"/>
          <a:stretch/>
        </p:blipFill>
        <p:spPr>
          <a:xfrm>
            <a:off x="6583680" y="2493424"/>
            <a:ext cx="4926432" cy="3218263"/>
          </a:xfrm>
          <a:prstGeom prst="rect">
            <a:avLst/>
          </a:prstGeom>
        </p:spPr>
      </p:pic>
    </p:spTree>
    <p:extLst>
      <p:ext uri="{BB962C8B-B14F-4D97-AF65-F5344CB8AC3E}">
        <p14:creationId xmlns:p14="http://schemas.microsoft.com/office/powerpoint/2010/main" val="4160694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4">
            <a:extLst>
              <a:ext uri="{FF2B5EF4-FFF2-40B4-BE49-F238E27FC236}">
                <a16:creationId xmlns:a16="http://schemas.microsoft.com/office/drawing/2014/main" id="{EF71B830-5B20-4F67-AE81-49DDCA35E4CF}"/>
              </a:ext>
            </a:extLst>
          </p:cNvPr>
          <p:cNvSpPr txBox="1"/>
          <p:nvPr/>
        </p:nvSpPr>
        <p:spPr>
          <a:xfrm>
            <a:off x="200941" y="10296"/>
            <a:ext cx="10575005" cy="477054"/>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Distribusi</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Normal  </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 </a:t>
            </a: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Metode</a:t>
            </a:r>
            <a:r>
              <a:rPr kumimoji="0" lang="en-US" altLang="ko-KR"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 Bayes  Uji </a:t>
            </a:r>
            <a:r>
              <a:rPr kumimoji="0" lang="en-US" altLang="ko-KR" sz="25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sym typeface="Wingdings" panose="05000000000000000000" pitchFamily="2" charset="2"/>
              </a:rPr>
              <a:t>Hipotesis</a:t>
            </a:r>
            <a:endParaRPr kumimoji="0" lang="ko-KR" altLang="en-US" sz="25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endParaRPr>
          </a:p>
        </p:txBody>
      </p:sp>
      <p:sp>
        <p:nvSpPr>
          <p:cNvPr id="7" name="Kotak Teks 6">
            <a:extLst>
              <a:ext uri="{FF2B5EF4-FFF2-40B4-BE49-F238E27FC236}">
                <a16:creationId xmlns:a16="http://schemas.microsoft.com/office/drawing/2014/main" id="{EF671F66-9CA4-4352-A258-51335F4638B1}"/>
              </a:ext>
            </a:extLst>
          </p:cNvPr>
          <p:cNvSpPr txBox="1"/>
          <p:nvPr/>
        </p:nvSpPr>
        <p:spPr>
          <a:xfrm>
            <a:off x="332570" y="814854"/>
            <a:ext cx="611719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Pengujian</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Satu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arah</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dan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Dua</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Arah</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Kotak Teks 5">
            <a:extLst>
              <a:ext uri="{FF2B5EF4-FFF2-40B4-BE49-F238E27FC236}">
                <a16:creationId xmlns:a16="http://schemas.microsoft.com/office/drawing/2014/main" id="{4597F3F7-4B02-42A6-93E4-7DAB2734F138}"/>
              </a:ext>
            </a:extLst>
          </p:cNvPr>
          <p:cNvSpPr txBox="1"/>
          <p:nvPr/>
        </p:nvSpPr>
        <p:spPr>
          <a:xfrm>
            <a:off x="200941" y="2034507"/>
            <a:ext cx="56608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Kotak Teks 12">
            <a:extLst>
              <a:ext uri="{FF2B5EF4-FFF2-40B4-BE49-F238E27FC236}">
                <a16:creationId xmlns:a16="http://schemas.microsoft.com/office/drawing/2014/main" id="{2A91A1F6-80A7-48C5-BD62-A1027D8951E8}"/>
              </a:ext>
            </a:extLst>
          </p:cNvPr>
          <p:cNvSpPr txBox="1"/>
          <p:nvPr/>
        </p:nvSpPr>
        <p:spPr>
          <a:xfrm>
            <a:off x="1005840" y="3423437"/>
            <a:ext cx="5090160" cy="6477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Gambar 7">
            <a:extLst>
              <a:ext uri="{FF2B5EF4-FFF2-40B4-BE49-F238E27FC236}">
                <a16:creationId xmlns:a16="http://schemas.microsoft.com/office/drawing/2014/main" id="{42D0633D-6D53-4608-93E1-ADE0A5DDDFD7}"/>
              </a:ext>
            </a:extLst>
          </p:cNvPr>
          <p:cNvPicPr>
            <a:picLocks noChangeAspect="1"/>
          </p:cNvPicPr>
          <p:nvPr/>
        </p:nvPicPr>
        <p:blipFill>
          <a:blip r:embed="rId2"/>
          <a:stretch>
            <a:fillRect/>
          </a:stretch>
        </p:blipFill>
        <p:spPr>
          <a:xfrm>
            <a:off x="6724114" y="1391194"/>
            <a:ext cx="5266945" cy="4362492"/>
          </a:xfrm>
          <a:prstGeom prst="rect">
            <a:avLst/>
          </a:prstGeom>
        </p:spPr>
      </p:pic>
      <p:pic>
        <p:nvPicPr>
          <p:cNvPr id="9" name="Gambar 8">
            <a:extLst>
              <a:ext uri="{FF2B5EF4-FFF2-40B4-BE49-F238E27FC236}">
                <a16:creationId xmlns:a16="http://schemas.microsoft.com/office/drawing/2014/main" id="{570CC43D-5D94-4A3D-978E-C816BEBDB3FA}"/>
              </a:ext>
            </a:extLst>
          </p:cNvPr>
          <p:cNvPicPr>
            <a:picLocks noChangeAspect="1"/>
          </p:cNvPicPr>
          <p:nvPr/>
        </p:nvPicPr>
        <p:blipFill rotWithShape="1">
          <a:blip r:embed="rId3"/>
          <a:srcRect t="7363"/>
          <a:stretch/>
        </p:blipFill>
        <p:spPr>
          <a:xfrm>
            <a:off x="377726" y="1434397"/>
            <a:ext cx="5686425" cy="2912217"/>
          </a:xfrm>
          <a:prstGeom prst="rect">
            <a:avLst/>
          </a:prstGeom>
        </p:spPr>
      </p:pic>
      <p:pic>
        <p:nvPicPr>
          <p:cNvPr id="10" name="Gambar 9">
            <a:extLst>
              <a:ext uri="{FF2B5EF4-FFF2-40B4-BE49-F238E27FC236}">
                <a16:creationId xmlns:a16="http://schemas.microsoft.com/office/drawing/2014/main" id="{3BDBB3A0-CDFC-4FF0-B4DC-24AE1702A707}"/>
              </a:ext>
            </a:extLst>
          </p:cNvPr>
          <p:cNvPicPr>
            <a:picLocks noChangeAspect="1"/>
          </p:cNvPicPr>
          <p:nvPr/>
        </p:nvPicPr>
        <p:blipFill>
          <a:blip r:embed="rId4"/>
          <a:stretch>
            <a:fillRect/>
          </a:stretch>
        </p:blipFill>
        <p:spPr>
          <a:xfrm>
            <a:off x="8600348" y="556908"/>
            <a:ext cx="1514475" cy="781050"/>
          </a:xfrm>
          <a:prstGeom prst="rect">
            <a:avLst/>
          </a:prstGeom>
        </p:spPr>
      </p:pic>
      <p:pic>
        <p:nvPicPr>
          <p:cNvPr id="12" name="Gambar 11">
            <a:extLst>
              <a:ext uri="{FF2B5EF4-FFF2-40B4-BE49-F238E27FC236}">
                <a16:creationId xmlns:a16="http://schemas.microsoft.com/office/drawing/2014/main" id="{3289E24F-EB20-4A05-B384-5F64E0C9EC0F}"/>
              </a:ext>
            </a:extLst>
          </p:cNvPr>
          <p:cNvPicPr>
            <a:picLocks noChangeAspect="1"/>
          </p:cNvPicPr>
          <p:nvPr/>
        </p:nvPicPr>
        <p:blipFill>
          <a:blip r:embed="rId5"/>
          <a:stretch>
            <a:fillRect/>
          </a:stretch>
        </p:blipFill>
        <p:spPr>
          <a:xfrm>
            <a:off x="1314450" y="4444538"/>
            <a:ext cx="4153437" cy="2186186"/>
          </a:xfrm>
          <a:prstGeom prst="rect">
            <a:avLst/>
          </a:prstGeom>
        </p:spPr>
      </p:pic>
    </p:spTree>
    <p:extLst>
      <p:ext uri="{BB962C8B-B14F-4D97-AF65-F5344CB8AC3E}">
        <p14:creationId xmlns:p14="http://schemas.microsoft.com/office/powerpoint/2010/main" val="413522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ko-KR" sz="5400" spc="600" dirty="0" err="1">
                <a:solidFill>
                  <a:srgbClr val="FFFFFF"/>
                </a:solidFill>
                <a:latin typeface="+mj-lt"/>
                <a:ea typeface="+mj-ea"/>
                <a:cs typeface="+mj-cs"/>
              </a:rPr>
              <a:t>Metode</a:t>
            </a:r>
            <a:r>
              <a:rPr lang="en-US" altLang="ko-KR" sz="5400" spc="600" dirty="0">
                <a:solidFill>
                  <a:srgbClr val="FFFFFF"/>
                </a:solidFill>
                <a:latin typeface="+mj-lt"/>
                <a:ea typeface="+mj-ea"/>
                <a:cs typeface="+mj-cs"/>
              </a:rPr>
              <a:t> Bayes Toyota &amp; IPM</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Gambar 1" descr="Sebuah gambar berisi teks&#10;&#10;Deskripsi dihasilkan secara otomatis">
            <a:extLst>
              <a:ext uri="{FF2B5EF4-FFF2-40B4-BE49-F238E27FC236}">
                <a16:creationId xmlns:a16="http://schemas.microsoft.com/office/drawing/2014/main" id="{5E3806FE-2E7A-49F4-9682-97FF5FCDA7B9}"/>
              </a:ext>
            </a:extLst>
          </p:cNvPr>
          <p:cNvPicPr>
            <a:picLocks noChangeAspect="1"/>
          </p:cNvPicPr>
          <p:nvPr/>
        </p:nvPicPr>
        <p:blipFill>
          <a:blip r:embed="rId2"/>
          <a:stretch>
            <a:fillRect/>
          </a:stretch>
        </p:blipFill>
        <p:spPr>
          <a:xfrm>
            <a:off x="278558" y="2277801"/>
            <a:ext cx="5455917" cy="3505426"/>
          </a:xfrm>
          <a:prstGeom prst="rect">
            <a:avLst/>
          </a:prstGeom>
        </p:spPr>
      </p:pic>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Gambar 2" descr="Sebuah gambar berisi air, langit, luar ruangan, pohon&#10;&#10;Deskripsi dihasilkan secara otomatis">
            <a:extLst>
              <a:ext uri="{FF2B5EF4-FFF2-40B4-BE49-F238E27FC236}">
                <a16:creationId xmlns:a16="http://schemas.microsoft.com/office/drawing/2014/main" id="{889091AE-A022-4ED1-A651-735E6C60504D}"/>
              </a:ext>
            </a:extLst>
          </p:cNvPr>
          <p:cNvPicPr>
            <a:picLocks noChangeAspect="1"/>
          </p:cNvPicPr>
          <p:nvPr/>
        </p:nvPicPr>
        <p:blipFill>
          <a:blip r:embed="rId3"/>
          <a:stretch>
            <a:fillRect/>
          </a:stretch>
        </p:blipFill>
        <p:spPr>
          <a:xfrm>
            <a:off x="6230289" y="2201714"/>
            <a:ext cx="5961711" cy="3657600"/>
          </a:xfrm>
          <a:prstGeom prst="rect">
            <a:avLst/>
          </a:prstGeom>
        </p:spPr>
      </p:pic>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 name="Kotak Teks 3">
            <a:extLst>
              <a:ext uri="{FF2B5EF4-FFF2-40B4-BE49-F238E27FC236}">
                <a16:creationId xmlns:a16="http://schemas.microsoft.com/office/drawing/2014/main" id="{CF9D7F08-49EB-484B-BC8D-D87DB3F70A3B}"/>
              </a:ext>
            </a:extLst>
          </p:cNvPr>
          <p:cNvSpPr txBox="1"/>
          <p:nvPr/>
        </p:nvSpPr>
        <p:spPr>
          <a:xfrm>
            <a:off x="291548" y="6003235"/>
            <a:ext cx="5824726" cy="646331"/>
          </a:xfrm>
          <a:prstGeom prst="rect">
            <a:avLst/>
          </a:prstGeom>
          <a:noFill/>
        </p:spPr>
        <p:txBody>
          <a:bodyPr wrap="square" rtlCol="0">
            <a:spAutoFit/>
          </a:bodyPr>
          <a:lstStyle/>
          <a:p>
            <a:r>
              <a:rPr lang="en-US" dirty="0" err="1"/>
              <a:t>Tampilan</a:t>
            </a:r>
            <a:r>
              <a:rPr lang="en-US" dirty="0"/>
              <a:t> Data </a:t>
            </a:r>
            <a:r>
              <a:rPr lang="en-US" dirty="0" err="1"/>
              <a:t>Indeks</a:t>
            </a:r>
            <a:r>
              <a:rPr lang="en-US" dirty="0"/>
              <a:t> Pembangunan </a:t>
            </a:r>
            <a:r>
              <a:rPr lang="en-US" dirty="0" err="1"/>
              <a:t>Manusia</a:t>
            </a:r>
            <a:r>
              <a:rPr lang="en-US" dirty="0"/>
              <a:t> dan Data Toyota </a:t>
            </a:r>
            <a:r>
              <a:rPr lang="en-US" dirty="0" err="1"/>
              <a:t>Saham</a:t>
            </a:r>
            <a:r>
              <a:rPr lang="en-US" dirty="0"/>
              <a:t> 1976 - 2019</a:t>
            </a:r>
          </a:p>
        </p:txBody>
      </p:sp>
      <p:sp>
        <p:nvSpPr>
          <p:cNvPr id="16" name="Kotak Teks 15">
            <a:extLst>
              <a:ext uri="{FF2B5EF4-FFF2-40B4-BE49-F238E27FC236}">
                <a16:creationId xmlns:a16="http://schemas.microsoft.com/office/drawing/2014/main" id="{D116420E-771D-4DD1-AE4D-7400A047A284}"/>
              </a:ext>
            </a:extLst>
          </p:cNvPr>
          <p:cNvSpPr txBox="1"/>
          <p:nvPr/>
        </p:nvSpPr>
        <p:spPr>
          <a:xfrm>
            <a:off x="6723364" y="6108415"/>
            <a:ext cx="5824726" cy="646331"/>
          </a:xfrm>
          <a:prstGeom prst="rect">
            <a:avLst/>
          </a:prstGeom>
          <a:noFill/>
        </p:spPr>
        <p:txBody>
          <a:bodyPr wrap="square" rtlCol="0">
            <a:spAutoFit/>
          </a:bodyPr>
          <a:lstStyle/>
          <a:p>
            <a:r>
              <a:rPr lang="en-US" dirty="0" err="1"/>
              <a:t>Tampilan</a:t>
            </a:r>
            <a:r>
              <a:rPr lang="en-US" dirty="0"/>
              <a:t> Data </a:t>
            </a:r>
            <a:r>
              <a:rPr lang="en-US" dirty="0" err="1"/>
              <a:t>Grafik</a:t>
            </a:r>
            <a:r>
              <a:rPr lang="en-US" dirty="0"/>
              <a:t> 1976 – 2019 Toyota </a:t>
            </a:r>
            <a:r>
              <a:rPr lang="en-US" dirty="0" err="1"/>
              <a:t>Saham</a:t>
            </a:r>
            <a:endParaRPr lang="en-US" dirty="0"/>
          </a:p>
          <a:p>
            <a:r>
              <a:rPr lang="en-US" dirty="0"/>
              <a:t>(Sama </a:t>
            </a:r>
            <a:r>
              <a:rPr lang="en-US" dirty="0" err="1"/>
              <a:t>dengan</a:t>
            </a:r>
            <a:r>
              <a:rPr lang="en-US" dirty="0"/>
              <a:t> Yahoo Finance *</a:t>
            </a:r>
            <a:r>
              <a:rPr lang="en-US" dirty="0" err="1"/>
              <a:t>sesuai</a:t>
            </a:r>
            <a:r>
              <a:rPr lang="en-US" dirty="0"/>
              <a:t>) </a:t>
            </a:r>
          </a:p>
        </p:txBody>
      </p:sp>
    </p:spTree>
    <p:extLst>
      <p:ext uri="{BB962C8B-B14F-4D97-AF65-F5344CB8AC3E}">
        <p14:creationId xmlns:p14="http://schemas.microsoft.com/office/powerpoint/2010/main" val="3113539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8278007" cy="308381"/>
          </a:xfrm>
        </p:spPr>
        <p:txBody>
          <a:bodyPr/>
          <a:lstStyle/>
          <a:p>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303A43AB-316B-47A7-8988-BA70978FD99E}"/>
              </a:ext>
            </a:extLst>
          </p:cNvPr>
          <p:cNvPicPr>
            <a:picLocks noChangeAspect="1"/>
          </p:cNvPicPr>
          <p:nvPr/>
        </p:nvPicPr>
        <p:blipFill>
          <a:blip r:embed="rId2"/>
          <a:stretch>
            <a:fillRect/>
          </a:stretch>
        </p:blipFill>
        <p:spPr>
          <a:xfrm>
            <a:off x="729298" y="618764"/>
            <a:ext cx="10733404" cy="5620471"/>
          </a:xfrm>
          <a:prstGeom prst="rect">
            <a:avLst/>
          </a:prstGeom>
        </p:spPr>
      </p:pic>
      <p:sp>
        <p:nvSpPr>
          <p:cNvPr id="20" name="Bentuk Bebas: Bentuk 19">
            <a:extLst>
              <a:ext uri="{FF2B5EF4-FFF2-40B4-BE49-F238E27FC236}">
                <a16:creationId xmlns:a16="http://schemas.microsoft.com/office/drawing/2014/main" id="{6FDBEE85-3F04-41AE-A4C6-85772CA60599}"/>
              </a:ext>
            </a:extLst>
          </p:cNvPr>
          <p:cNvSpPr/>
          <p:nvPr/>
        </p:nvSpPr>
        <p:spPr>
          <a:xfrm>
            <a:off x="2715500" y="1404062"/>
            <a:ext cx="7660952" cy="4835173"/>
          </a:xfrm>
          <a:custGeom>
            <a:avLst/>
            <a:gdLst>
              <a:gd name="connsiteX0" fmla="*/ 0 w 7674972"/>
              <a:gd name="connsiteY0" fmla="*/ 4426285 h 4835173"/>
              <a:gd name="connsiteX1" fmla="*/ 3419061 w 7674972"/>
              <a:gd name="connsiteY1" fmla="*/ 59 h 4835173"/>
              <a:gd name="connsiteX2" fmla="*/ 7381461 w 7674972"/>
              <a:gd name="connsiteY2" fmla="*/ 4505798 h 4835173"/>
              <a:gd name="connsiteX3" fmla="*/ 7381461 w 7674972"/>
              <a:gd name="connsiteY3" fmla="*/ 4492546 h 4835173"/>
              <a:gd name="connsiteX4" fmla="*/ 7381461 w 7674972"/>
              <a:gd name="connsiteY4" fmla="*/ 4492546 h 4835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972" h="4835173">
                <a:moveTo>
                  <a:pt x="0" y="4426285"/>
                </a:moveTo>
                <a:cubicBezTo>
                  <a:pt x="1094409" y="2206546"/>
                  <a:pt x="2188818" y="-13193"/>
                  <a:pt x="3419061" y="59"/>
                </a:cubicBezTo>
                <a:cubicBezTo>
                  <a:pt x="4649304" y="13311"/>
                  <a:pt x="7381461" y="4505798"/>
                  <a:pt x="7381461" y="4505798"/>
                </a:cubicBezTo>
                <a:cubicBezTo>
                  <a:pt x="8041861" y="5254546"/>
                  <a:pt x="7381461" y="4492546"/>
                  <a:pt x="7381461" y="4492546"/>
                </a:cubicBezTo>
                <a:lnTo>
                  <a:pt x="7381461" y="44925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Persegi Panjang 23">
            <a:extLst>
              <a:ext uri="{FF2B5EF4-FFF2-40B4-BE49-F238E27FC236}">
                <a16:creationId xmlns:a16="http://schemas.microsoft.com/office/drawing/2014/main" id="{BA7EA76E-FF47-4184-B005-6FF758020E12}"/>
              </a:ext>
            </a:extLst>
          </p:cNvPr>
          <p:cNvSpPr/>
          <p:nvPr/>
        </p:nvSpPr>
        <p:spPr>
          <a:xfrm>
            <a:off x="8885582" y="1404062"/>
            <a:ext cx="2133600" cy="2657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Analisis</a:t>
            </a:r>
            <a:endParaRPr lang="en-US" dirty="0"/>
          </a:p>
        </p:txBody>
      </p:sp>
    </p:spTree>
    <p:extLst>
      <p:ext uri="{BB962C8B-B14F-4D97-AF65-F5344CB8AC3E}">
        <p14:creationId xmlns:p14="http://schemas.microsoft.com/office/powerpoint/2010/main" val="354358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err="1"/>
              <a:t>Penyebaran</a:t>
            </a:r>
            <a:r>
              <a:rPr lang="en-US" sz="2000" dirty="0"/>
              <a:t>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Gambar 2">
            <a:extLst>
              <a:ext uri="{FF2B5EF4-FFF2-40B4-BE49-F238E27FC236}">
                <a16:creationId xmlns:a16="http://schemas.microsoft.com/office/drawing/2014/main" id="{C222190C-E3E8-440C-AFDC-35381BEAE927}"/>
              </a:ext>
            </a:extLst>
          </p:cNvPr>
          <p:cNvPicPr>
            <a:picLocks noChangeAspect="1"/>
          </p:cNvPicPr>
          <p:nvPr/>
        </p:nvPicPr>
        <p:blipFill>
          <a:blip r:embed="rId2"/>
          <a:stretch>
            <a:fillRect/>
          </a:stretch>
        </p:blipFill>
        <p:spPr>
          <a:xfrm>
            <a:off x="533605" y="840477"/>
            <a:ext cx="10823507" cy="5639836"/>
          </a:xfrm>
          <a:prstGeom prst="rect">
            <a:avLst/>
          </a:prstGeom>
        </p:spPr>
      </p:pic>
    </p:spTree>
    <p:extLst>
      <p:ext uri="{BB962C8B-B14F-4D97-AF65-F5344CB8AC3E}">
        <p14:creationId xmlns:p14="http://schemas.microsoft.com/office/powerpoint/2010/main" val="2783895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94790" y="104128"/>
            <a:ext cx="8278007" cy="308381"/>
          </a:xfrm>
        </p:spPr>
        <p:txBody>
          <a:bodyPr/>
          <a:lstStyle/>
          <a:p>
            <a:r>
              <a:rPr lang="en-US" sz="2000" dirty="0" err="1"/>
              <a:t>Analisis</a:t>
            </a:r>
            <a:r>
              <a:rPr lang="en-US" sz="2000" dirty="0"/>
              <a:t>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Kotak Teks 2">
            <a:extLst>
              <a:ext uri="{FF2B5EF4-FFF2-40B4-BE49-F238E27FC236}">
                <a16:creationId xmlns:a16="http://schemas.microsoft.com/office/drawing/2014/main" id="{03836FF3-43C6-4791-9E99-6D8B63096B2B}"/>
              </a:ext>
            </a:extLst>
          </p:cNvPr>
          <p:cNvSpPr txBox="1"/>
          <p:nvPr/>
        </p:nvSpPr>
        <p:spPr>
          <a:xfrm>
            <a:off x="63910" y="485361"/>
            <a:ext cx="11682484" cy="1754326"/>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t>
            </a:r>
            <a:r>
              <a:rPr lang="en-US" dirty="0" err="1">
                <a:solidFill>
                  <a:schemeClr val="bg1"/>
                </a:solidFill>
              </a:rPr>
              <a:t>Saham</a:t>
            </a:r>
            <a:r>
              <a:rPr lang="en-US" dirty="0">
                <a:solidFill>
                  <a:schemeClr val="bg1"/>
                </a:solidFill>
              </a:rPr>
              <a:t> Open Toyota </a:t>
            </a:r>
            <a:r>
              <a:rPr lang="en-US" dirty="0" err="1">
                <a:solidFill>
                  <a:schemeClr val="bg1"/>
                </a:solidFill>
              </a:rPr>
              <a:t>Jumlah</a:t>
            </a:r>
            <a:r>
              <a:rPr lang="en-US" dirty="0">
                <a:solidFill>
                  <a:schemeClr val="bg1"/>
                </a:solidFill>
              </a:rPr>
              <a:t> Data 100000 </a:t>
            </a:r>
            <a:r>
              <a:rPr lang="en-US" dirty="0" err="1">
                <a:solidFill>
                  <a:schemeClr val="bg1"/>
                </a:solidFill>
              </a:rPr>
              <a:t>Fluktuatif</a:t>
            </a:r>
            <a:r>
              <a:rPr lang="en-US" dirty="0">
                <a:solidFill>
                  <a:schemeClr val="bg1"/>
                </a:solidFill>
              </a:rPr>
              <a:t> 			</a:t>
            </a:r>
          </a:p>
          <a:p>
            <a:r>
              <a:rPr lang="en-US" dirty="0">
                <a:solidFill>
                  <a:schemeClr val="bg1"/>
                </a:solidFill>
              </a:rPr>
              <a:t>Mean = 52.00 </a:t>
            </a:r>
            <a:r>
              <a:rPr lang="en-US" dirty="0">
                <a:solidFill>
                  <a:schemeClr val="bg1"/>
                </a:solidFill>
                <a:sym typeface="Wingdings" panose="05000000000000000000" pitchFamily="2" charset="2"/>
              </a:rPr>
              <a:t> Open </a:t>
            </a:r>
          </a:p>
          <a:p>
            <a:r>
              <a:rPr lang="en-US" dirty="0">
                <a:solidFill>
                  <a:schemeClr val="bg1"/>
                </a:solidFill>
                <a:sym typeface="Wingdings" panose="05000000000000000000" pitchFamily="2" charset="2"/>
              </a:rPr>
              <a:t>Mean = 42.00  Adj Close</a:t>
            </a:r>
            <a:endParaRPr lang="en-US" dirty="0">
              <a:solidFill>
                <a:schemeClr val="bg1"/>
              </a:solidFill>
            </a:endParaRPr>
          </a:p>
          <a:p>
            <a:r>
              <a:rPr lang="en-US" dirty="0" err="1">
                <a:solidFill>
                  <a:schemeClr val="bg1"/>
                </a:solidFill>
              </a:rPr>
              <a:t>Standar</a:t>
            </a:r>
            <a:r>
              <a:rPr lang="en-US" dirty="0">
                <a:solidFill>
                  <a:schemeClr val="bg1"/>
                </a:solidFill>
              </a:rPr>
              <a:t> </a:t>
            </a:r>
            <a:r>
              <a:rPr lang="en-US" dirty="0" err="1">
                <a:solidFill>
                  <a:schemeClr val="bg1"/>
                </a:solidFill>
              </a:rPr>
              <a:t>Deviasi</a:t>
            </a:r>
            <a:r>
              <a:rPr lang="en-US" dirty="0">
                <a:solidFill>
                  <a:schemeClr val="bg1"/>
                </a:solidFill>
              </a:rPr>
              <a:t> = 45.32 </a:t>
            </a:r>
          </a:p>
          <a:p>
            <a:r>
              <a:rPr lang="en-US" dirty="0" err="1">
                <a:solidFill>
                  <a:schemeClr val="bg1"/>
                </a:solidFill>
              </a:rPr>
              <a:t>Taraf</a:t>
            </a:r>
            <a:r>
              <a:rPr lang="en-US" dirty="0">
                <a:solidFill>
                  <a:schemeClr val="bg1"/>
                </a:solidFill>
              </a:rPr>
              <a:t> </a:t>
            </a:r>
            <a:r>
              <a:rPr lang="en-US" dirty="0" err="1">
                <a:solidFill>
                  <a:schemeClr val="bg1"/>
                </a:solidFill>
              </a:rPr>
              <a:t>Nyata</a:t>
            </a:r>
            <a:r>
              <a:rPr lang="en-US" dirty="0">
                <a:solidFill>
                  <a:schemeClr val="bg1"/>
                </a:solidFill>
              </a:rPr>
              <a:t>  = </a:t>
            </a:r>
            <a:r>
              <a:rPr lang="el-GR" b="1" dirty="0">
                <a:solidFill>
                  <a:schemeClr val="bg1"/>
                </a:solidFill>
              </a:rPr>
              <a:t>α</a:t>
            </a:r>
            <a:r>
              <a:rPr lang="el-GR" dirty="0">
                <a:solidFill>
                  <a:schemeClr val="bg1"/>
                </a:solidFill>
              </a:rPr>
              <a:t> </a:t>
            </a:r>
            <a:r>
              <a:rPr lang="en-US" dirty="0">
                <a:solidFill>
                  <a:schemeClr val="bg1"/>
                </a:solidFill>
              </a:rPr>
              <a:t>= 0.8821 = 2 x 0.44105</a:t>
            </a:r>
          </a:p>
          <a:p>
            <a:r>
              <a:rPr lang="en-US" dirty="0">
                <a:solidFill>
                  <a:schemeClr val="bg1"/>
                </a:solidFill>
              </a:rPr>
              <a:t>Daerah </a:t>
            </a:r>
            <a:r>
              <a:rPr lang="en-US" dirty="0" err="1">
                <a:solidFill>
                  <a:schemeClr val="bg1"/>
                </a:solidFill>
              </a:rPr>
              <a:t>Penerimaan</a:t>
            </a:r>
            <a:r>
              <a:rPr lang="en-US" dirty="0">
                <a:solidFill>
                  <a:schemeClr val="bg1"/>
                </a:solidFill>
              </a:rPr>
              <a:t> = 1 – </a:t>
            </a:r>
            <a:r>
              <a:rPr lang="el-GR" b="1" dirty="0">
                <a:solidFill>
                  <a:schemeClr val="bg1"/>
                </a:solidFill>
              </a:rPr>
              <a:t>α</a:t>
            </a:r>
            <a:r>
              <a:rPr lang="el-GR" dirty="0">
                <a:solidFill>
                  <a:schemeClr val="bg1"/>
                </a:solidFill>
              </a:rPr>
              <a:t> </a:t>
            </a:r>
            <a:r>
              <a:rPr lang="en-US" dirty="0">
                <a:solidFill>
                  <a:schemeClr val="bg1"/>
                </a:solidFill>
              </a:rPr>
              <a:t>= 1 – 0.8821 = 0.1179 = 2 x 05895 </a:t>
            </a:r>
            <a:r>
              <a:rPr lang="en-US" dirty="0" err="1">
                <a:solidFill>
                  <a:schemeClr val="bg1"/>
                </a:solidFill>
              </a:rPr>
              <a:t>estimasi</a:t>
            </a:r>
            <a:r>
              <a:rPr lang="en-US" dirty="0">
                <a:solidFill>
                  <a:schemeClr val="bg1"/>
                </a:solidFill>
              </a:rPr>
              <a:t> 0.059 </a:t>
            </a:r>
          </a:p>
        </p:txBody>
      </p:sp>
      <p:pic>
        <p:nvPicPr>
          <p:cNvPr id="6" name="Gambar 5" descr="Sebuah gambar berisi teks&#10;&#10;Deskripsi dihasilkan secara otomatis">
            <a:extLst>
              <a:ext uri="{FF2B5EF4-FFF2-40B4-BE49-F238E27FC236}">
                <a16:creationId xmlns:a16="http://schemas.microsoft.com/office/drawing/2014/main" id="{165E389E-3FAF-4217-B641-A61424FBD667}"/>
              </a:ext>
            </a:extLst>
          </p:cNvPr>
          <p:cNvPicPr>
            <a:picLocks noChangeAspect="1"/>
          </p:cNvPicPr>
          <p:nvPr/>
        </p:nvPicPr>
        <p:blipFill rotWithShape="1">
          <a:blip r:embed="rId2">
            <a:extLst>
              <a:ext uri="{28A0092B-C50C-407E-A947-70E740481C1C}">
                <a14:useLocalDpi xmlns:a14="http://schemas.microsoft.com/office/drawing/2010/main" val="0"/>
              </a:ext>
            </a:extLst>
          </a:blip>
          <a:srcRect l="14553" t="3068" r="23431" b="-298"/>
          <a:stretch/>
        </p:blipFill>
        <p:spPr>
          <a:xfrm>
            <a:off x="341195" y="2385390"/>
            <a:ext cx="11586948" cy="4368481"/>
          </a:xfrm>
          <a:prstGeom prst="rect">
            <a:avLst/>
          </a:prstGeom>
        </p:spPr>
      </p:pic>
    </p:spTree>
    <p:extLst>
      <p:ext uri="{BB962C8B-B14F-4D97-AF65-F5344CB8AC3E}">
        <p14:creationId xmlns:p14="http://schemas.microsoft.com/office/powerpoint/2010/main" val="2860224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a:t>Kesimpulan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A1AF6ED8-2BA9-41E8-8338-752AACD28E7D}"/>
              </a:ext>
            </a:extLst>
          </p:cNvPr>
          <p:cNvPicPr>
            <a:picLocks noChangeAspect="1"/>
          </p:cNvPicPr>
          <p:nvPr/>
        </p:nvPicPr>
        <p:blipFill>
          <a:blip r:embed="rId2"/>
          <a:stretch>
            <a:fillRect/>
          </a:stretch>
        </p:blipFill>
        <p:spPr>
          <a:xfrm>
            <a:off x="336895" y="525116"/>
            <a:ext cx="6991558" cy="6155903"/>
          </a:xfrm>
          <a:prstGeom prst="rect">
            <a:avLst/>
          </a:prstGeom>
        </p:spPr>
      </p:pic>
      <p:sp>
        <p:nvSpPr>
          <p:cNvPr id="5" name="Kotak Teks 4">
            <a:extLst>
              <a:ext uri="{FF2B5EF4-FFF2-40B4-BE49-F238E27FC236}">
                <a16:creationId xmlns:a16="http://schemas.microsoft.com/office/drawing/2014/main" id="{2430A094-7FA9-4EC9-8BB0-64314E6D3F49}"/>
              </a:ext>
            </a:extLst>
          </p:cNvPr>
          <p:cNvSpPr txBox="1"/>
          <p:nvPr/>
        </p:nvSpPr>
        <p:spPr>
          <a:xfrm>
            <a:off x="7673009" y="622852"/>
            <a:ext cx="4182096" cy="2862322"/>
          </a:xfrm>
          <a:prstGeom prst="rect">
            <a:avLst/>
          </a:prstGeom>
          <a:noFill/>
        </p:spPr>
        <p:txBody>
          <a:bodyPr wrap="square" rtlCol="0">
            <a:spAutoFit/>
          </a:bodyPr>
          <a:lstStyle/>
          <a:p>
            <a:pPr algn="just"/>
            <a:r>
              <a:rPr lang="en-US" dirty="0" err="1">
                <a:solidFill>
                  <a:schemeClr val="bg1"/>
                </a:solidFill>
              </a:rPr>
              <a:t>Saham</a:t>
            </a:r>
            <a:r>
              <a:rPr lang="en-US" dirty="0">
                <a:solidFill>
                  <a:schemeClr val="bg1"/>
                </a:solidFill>
              </a:rPr>
              <a:t> Toyota pada </a:t>
            </a:r>
            <a:r>
              <a:rPr lang="en-US" dirty="0" err="1">
                <a:solidFill>
                  <a:schemeClr val="bg1"/>
                </a:solidFill>
              </a:rPr>
              <a:t>tahun</a:t>
            </a:r>
            <a:r>
              <a:rPr lang="en-US" dirty="0">
                <a:solidFill>
                  <a:schemeClr val="bg1"/>
                </a:solidFill>
              </a:rPr>
              <a:t> 1976 – 1993 </a:t>
            </a:r>
            <a:r>
              <a:rPr lang="en-US" dirty="0" err="1">
                <a:solidFill>
                  <a:schemeClr val="bg1"/>
                </a:solidFill>
              </a:rPr>
              <a:t>agak</a:t>
            </a:r>
            <a:r>
              <a:rPr lang="en-US" dirty="0">
                <a:solidFill>
                  <a:schemeClr val="bg1"/>
                </a:solidFill>
              </a:rPr>
              <a:t> </a:t>
            </a:r>
            <a:r>
              <a:rPr lang="en-US" dirty="0" err="1">
                <a:solidFill>
                  <a:schemeClr val="bg1"/>
                </a:solidFill>
              </a:rPr>
              <a:t>sedikit</a:t>
            </a:r>
            <a:r>
              <a:rPr lang="en-US" dirty="0">
                <a:solidFill>
                  <a:schemeClr val="bg1"/>
                </a:solidFill>
              </a:rPr>
              <a:t> </a:t>
            </a:r>
            <a:r>
              <a:rPr lang="en-US" dirty="0" err="1">
                <a:solidFill>
                  <a:schemeClr val="bg1"/>
                </a:solidFill>
              </a:rPr>
              <a:t>buruk</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belum</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inovasi</a:t>
            </a:r>
            <a:r>
              <a:rPr lang="en-US" dirty="0">
                <a:solidFill>
                  <a:schemeClr val="bg1"/>
                </a:solidFill>
              </a:rPr>
              <a:t> dan </a:t>
            </a:r>
            <a:r>
              <a:rPr lang="en-US" dirty="0" err="1">
                <a:solidFill>
                  <a:schemeClr val="bg1"/>
                </a:solidFill>
              </a:rPr>
              <a:t>akuisisi</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krisis</a:t>
            </a:r>
            <a:r>
              <a:rPr lang="en-US" dirty="0">
                <a:solidFill>
                  <a:schemeClr val="bg1"/>
                </a:solidFill>
              </a:rPr>
              <a:t> </a:t>
            </a:r>
            <a:r>
              <a:rPr lang="en-US" dirty="0" err="1">
                <a:solidFill>
                  <a:schemeClr val="bg1"/>
                </a:solidFill>
              </a:rPr>
              <a:t>ekonomi</a:t>
            </a:r>
            <a:r>
              <a:rPr lang="en-US" dirty="0">
                <a:solidFill>
                  <a:schemeClr val="bg1"/>
                </a:solidFill>
              </a:rPr>
              <a:t> di </a:t>
            </a:r>
            <a:r>
              <a:rPr lang="en-US" dirty="0" err="1">
                <a:solidFill>
                  <a:schemeClr val="bg1"/>
                </a:solidFill>
              </a:rPr>
              <a:t>asia</a:t>
            </a:r>
            <a:r>
              <a:rPr lang="en-US" dirty="0">
                <a:solidFill>
                  <a:schemeClr val="bg1"/>
                </a:solidFill>
              </a:rPr>
              <a:t> pada </a:t>
            </a:r>
            <a:r>
              <a:rPr lang="en-US" dirty="0" err="1">
                <a:solidFill>
                  <a:schemeClr val="bg1"/>
                </a:solidFill>
              </a:rPr>
              <a:t>tahun</a:t>
            </a:r>
            <a:r>
              <a:rPr lang="en-US" dirty="0">
                <a:solidFill>
                  <a:schemeClr val="bg1"/>
                </a:solidFill>
              </a:rPr>
              <a:t> 1990-an </a:t>
            </a:r>
            <a:r>
              <a:rPr lang="en-US" dirty="0" err="1">
                <a:solidFill>
                  <a:schemeClr val="bg1"/>
                </a:solidFill>
              </a:rPr>
              <a:t>sementara</a:t>
            </a:r>
            <a:r>
              <a:rPr lang="en-US" dirty="0">
                <a:solidFill>
                  <a:schemeClr val="bg1"/>
                </a:solidFill>
              </a:rPr>
              <a:t> </a:t>
            </a:r>
            <a:r>
              <a:rPr lang="en-US" dirty="0" err="1">
                <a:solidFill>
                  <a:schemeClr val="bg1"/>
                </a:solidFill>
              </a:rPr>
              <a:t>setelah</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sahamnya</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meningkat</a:t>
            </a:r>
            <a:r>
              <a:rPr lang="en-US" dirty="0">
                <a:solidFill>
                  <a:schemeClr val="bg1"/>
                </a:solidFill>
              </a:rPr>
              <a:t> </a:t>
            </a:r>
            <a:r>
              <a:rPr lang="en-US" dirty="0" err="1">
                <a:solidFill>
                  <a:schemeClr val="bg1"/>
                </a:solidFill>
              </a:rPr>
              <a:t>ditambah</a:t>
            </a:r>
            <a:r>
              <a:rPr lang="en-US" dirty="0">
                <a:solidFill>
                  <a:schemeClr val="bg1"/>
                </a:solidFill>
              </a:rPr>
              <a:t> </a:t>
            </a:r>
            <a:r>
              <a:rPr lang="en-US" dirty="0" err="1">
                <a:solidFill>
                  <a:schemeClr val="bg1"/>
                </a:solidFill>
              </a:rPr>
              <a:t>lagi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inovasi</a:t>
            </a:r>
            <a:r>
              <a:rPr lang="en-US" dirty="0">
                <a:solidFill>
                  <a:schemeClr val="bg1"/>
                </a:solidFill>
              </a:rPr>
              <a:t> </a:t>
            </a:r>
            <a:r>
              <a:rPr lang="en-US" dirty="0" err="1">
                <a:solidFill>
                  <a:schemeClr val="bg1"/>
                </a:solidFill>
              </a:rPr>
              <a:t>produk</a:t>
            </a:r>
            <a:r>
              <a:rPr lang="en-US" dirty="0">
                <a:solidFill>
                  <a:schemeClr val="bg1"/>
                </a:solidFill>
              </a:rPr>
              <a:t> pada </a:t>
            </a:r>
            <a:r>
              <a:rPr lang="en-US" dirty="0" err="1">
                <a:solidFill>
                  <a:schemeClr val="bg1"/>
                </a:solidFill>
              </a:rPr>
              <a:t>tahun</a:t>
            </a:r>
            <a:r>
              <a:rPr lang="en-US" dirty="0">
                <a:solidFill>
                  <a:schemeClr val="bg1"/>
                </a:solidFill>
              </a:rPr>
              <a:t> 1993 </a:t>
            </a:r>
            <a:r>
              <a:rPr lang="en-US" dirty="0" err="1">
                <a:solidFill>
                  <a:schemeClr val="bg1"/>
                </a:solidFill>
              </a:rPr>
              <a:t>sampai</a:t>
            </a:r>
            <a:r>
              <a:rPr lang="en-US" dirty="0">
                <a:solidFill>
                  <a:schemeClr val="bg1"/>
                </a:solidFill>
              </a:rPr>
              <a:t> 2019 yang </a:t>
            </a:r>
            <a:r>
              <a:rPr lang="en-US" dirty="0" err="1">
                <a:solidFill>
                  <a:schemeClr val="bg1"/>
                </a:solidFill>
              </a:rPr>
              <a:t>masih</a:t>
            </a:r>
            <a:r>
              <a:rPr lang="en-US" dirty="0">
                <a:solidFill>
                  <a:schemeClr val="bg1"/>
                </a:solidFill>
              </a:rPr>
              <a:t> </a:t>
            </a:r>
            <a:r>
              <a:rPr lang="en-US" dirty="0" err="1">
                <a:solidFill>
                  <a:schemeClr val="bg1"/>
                </a:solidFill>
              </a:rPr>
              <a:t>terus</a:t>
            </a:r>
            <a:r>
              <a:rPr lang="en-US" dirty="0">
                <a:solidFill>
                  <a:schemeClr val="bg1"/>
                </a:solidFill>
              </a:rPr>
              <a:t> </a:t>
            </a:r>
            <a:r>
              <a:rPr lang="en-US" dirty="0" err="1">
                <a:solidFill>
                  <a:schemeClr val="bg1"/>
                </a:solidFill>
              </a:rPr>
              <a:t>berlanjut</a:t>
            </a:r>
            <a:r>
              <a:rPr lang="en-US" dirty="0">
                <a:solidFill>
                  <a:schemeClr val="bg1"/>
                </a:solidFill>
              </a:rPr>
              <a:t> </a:t>
            </a:r>
            <a:r>
              <a:rPr lang="en-US" dirty="0" err="1">
                <a:solidFill>
                  <a:schemeClr val="bg1"/>
                </a:solidFill>
              </a:rPr>
              <a:t>hingga</a:t>
            </a:r>
            <a:r>
              <a:rPr lang="en-US" dirty="0">
                <a:solidFill>
                  <a:schemeClr val="bg1"/>
                </a:solidFill>
              </a:rPr>
              <a:t> </a:t>
            </a:r>
            <a:r>
              <a:rPr lang="en-US" dirty="0" err="1">
                <a:solidFill>
                  <a:schemeClr val="bg1"/>
                </a:solidFill>
              </a:rPr>
              <a:t>sekarang</a:t>
            </a:r>
            <a:r>
              <a:rPr lang="en-US" dirty="0">
                <a:solidFill>
                  <a:schemeClr val="bg1"/>
                </a:solidFill>
              </a:rPr>
              <a:t> </a:t>
            </a:r>
            <a:r>
              <a:rPr lang="en-US" dirty="0" err="1">
                <a:solidFill>
                  <a:schemeClr val="bg1"/>
                </a:solidFill>
              </a:rPr>
              <a:t>merupakan</a:t>
            </a:r>
            <a:r>
              <a:rPr lang="en-US" dirty="0">
                <a:solidFill>
                  <a:schemeClr val="bg1"/>
                </a:solidFill>
              </a:rPr>
              <a:t> raja </a:t>
            </a:r>
            <a:r>
              <a:rPr lang="en-US" dirty="0" err="1">
                <a:solidFill>
                  <a:schemeClr val="bg1"/>
                </a:solidFill>
              </a:rPr>
              <a:t>perusahaan</a:t>
            </a:r>
            <a:r>
              <a:rPr lang="en-US" dirty="0">
                <a:solidFill>
                  <a:schemeClr val="bg1"/>
                </a:solidFill>
              </a:rPr>
              <a:t> </a:t>
            </a:r>
            <a:r>
              <a:rPr lang="en-US" dirty="0" err="1">
                <a:solidFill>
                  <a:schemeClr val="bg1"/>
                </a:solidFill>
              </a:rPr>
              <a:t>otomotif</a:t>
            </a:r>
            <a:r>
              <a:rPr lang="en-US" dirty="0">
                <a:solidFill>
                  <a:schemeClr val="bg1"/>
                </a:solidFill>
              </a:rPr>
              <a:t>.</a:t>
            </a:r>
          </a:p>
        </p:txBody>
      </p:sp>
      <p:sp>
        <p:nvSpPr>
          <p:cNvPr id="7" name="Kotak Teks 6">
            <a:extLst>
              <a:ext uri="{FF2B5EF4-FFF2-40B4-BE49-F238E27FC236}">
                <a16:creationId xmlns:a16="http://schemas.microsoft.com/office/drawing/2014/main" id="{209E073F-B4C6-48C6-91E4-C2AA299C6859}"/>
              </a:ext>
            </a:extLst>
          </p:cNvPr>
          <p:cNvSpPr txBox="1"/>
          <p:nvPr/>
        </p:nvSpPr>
        <p:spPr>
          <a:xfrm>
            <a:off x="7556535" y="4174434"/>
            <a:ext cx="4182096" cy="1200329"/>
          </a:xfrm>
          <a:prstGeom prst="rect">
            <a:avLst/>
          </a:prstGeom>
          <a:noFill/>
        </p:spPr>
        <p:txBody>
          <a:bodyPr wrap="square" rtlCol="0">
            <a:spAutoFit/>
          </a:bodyPr>
          <a:lstStyle/>
          <a:p>
            <a:pPr algn="just"/>
            <a:r>
              <a:rPr lang="en-US" dirty="0" err="1">
                <a:solidFill>
                  <a:schemeClr val="bg1"/>
                </a:solidFill>
              </a:rPr>
              <a:t>Didapat</a:t>
            </a:r>
            <a:r>
              <a:rPr lang="en-US" dirty="0">
                <a:solidFill>
                  <a:schemeClr val="bg1"/>
                </a:solidFill>
              </a:rPr>
              <a:t> </a:t>
            </a:r>
            <a:r>
              <a:rPr lang="en-US" dirty="0" err="1">
                <a:solidFill>
                  <a:schemeClr val="bg1"/>
                </a:solidFill>
              </a:rPr>
              <a:t>prediksi</a:t>
            </a:r>
            <a:r>
              <a:rPr lang="en-US" dirty="0">
                <a:solidFill>
                  <a:schemeClr val="bg1"/>
                </a:solidFill>
              </a:rPr>
              <a:t> </a:t>
            </a:r>
            <a:r>
              <a:rPr lang="en-US" dirty="0" err="1">
                <a:solidFill>
                  <a:schemeClr val="bg1"/>
                </a:solidFill>
              </a:rPr>
              <a:t>saham</a:t>
            </a:r>
            <a:r>
              <a:rPr lang="en-US" dirty="0">
                <a:solidFill>
                  <a:schemeClr val="bg1"/>
                </a:solidFill>
              </a:rPr>
              <a:t> Toyota </a:t>
            </a:r>
          </a:p>
          <a:p>
            <a:pPr algn="just"/>
            <a:r>
              <a:rPr lang="en-US" dirty="0">
                <a:solidFill>
                  <a:schemeClr val="bg1"/>
                </a:solidFill>
              </a:rPr>
              <a:t>1976 – 2019 </a:t>
            </a:r>
            <a:r>
              <a:rPr lang="en-US" dirty="0" err="1">
                <a:solidFill>
                  <a:schemeClr val="bg1"/>
                </a:solidFill>
              </a:rPr>
              <a:t>yakni</a:t>
            </a:r>
            <a:r>
              <a:rPr lang="en-US" dirty="0">
                <a:solidFill>
                  <a:schemeClr val="bg1"/>
                </a:solidFill>
              </a:rPr>
              <a:t> : </a:t>
            </a:r>
          </a:p>
          <a:p>
            <a:pPr algn="just"/>
            <a:r>
              <a:rPr lang="en-US" dirty="0">
                <a:solidFill>
                  <a:schemeClr val="bg1"/>
                </a:solidFill>
              </a:rPr>
              <a:t>45.9% </a:t>
            </a:r>
            <a:r>
              <a:rPr lang="en-US" dirty="0" err="1">
                <a:solidFill>
                  <a:schemeClr val="bg1"/>
                </a:solidFill>
              </a:rPr>
              <a:t>Positif</a:t>
            </a:r>
            <a:r>
              <a:rPr lang="en-US" dirty="0">
                <a:solidFill>
                  <a:schemeClr val="bg1"/>
                </a:solidFill>
              </a:rPr>
              <a:t> </a:t>
            </a:r>
            <a:r>
              <a:rPr lang="en-US" dirty="0">
                <a:solidFill>
                  <a:schemeClr val="bg1"/>
                </a:solidFill>
                <a:sym typeface="Wingdings" panose="05000000000000000000" pitchFamily="2" charset="2"/>
              </a:rPr>
              <a:t> Naik  </a:t>
            </a:r>
            <a:r>
              <a:rPr lang="en-US" dirty="0" err="1">
                <a:solidFill>
                  <a:schemeClr val="bg1"/>
                </a:solidFill>
                <a:sym typeface="Wingdings" panose="05000000000000000000" pitchFamily="2" charset="2"/>
              </a:rPr>
              <a:t>Bagus</a:t>
            </a:r>
            <a:endParaRPr lang="en-US" dirty="0">
              <a:solidFill>
                <a:schemeClr val="bg1"/>
              </a:solidFill>
              <a:sym typeface="Wingdings" panose="05000000000000000000" pitchFamily="2" charset="2"/>
            </a:endParaRPr>
          </a:p>
          <a:p>
            <a:pPr algn="just"/>
            <a:r>
              <a:rPr lang="en-US" dirty="0">
                <a:solidFill>
                  <a:schemeClr val="bg1"/>
                </a:solidFill>
                <a:sym typeface="Wingdings" panose="05000000000000000000" pitchFamily="2" charset="2"/>
              </a:rPr>
              <a:t>54.1% </a:t>
            </a:r>
            <a:r>
              <a:rPr lang="en-US" dirty="0" err="1">
                <a:solidFill>
                  <a:schemeClr val="bg1"/>
                </a:solidFill>
                <a:sym typeface="Wingdings" panose="05000000000000000000" pitchFamily="2" charset="2"/>
              </a:rPr>
              <a:t>Negatif</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Turun</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bagus</a:t>
            </a:r>
            <a:endParaRPr lang="en-US" dirty="0">
              <a:solidFill>
                <a:schemeClr val="bg1"/>
              </a:solidFill>
            </a:endParaRPr>
          </a:p>
        </p:txBody>
      </p:sp>
    </p:spTree>
    <p:extLst>
      <p:ext uri="{BB962C8B-B14F-4D97-AF65-F5344CB8AC3E}">
        <p14:creationId xmlns:p14="http://schemas.microsoft.com/office/powerpoint/2010/main" val="1267332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5400" b="0" i="0" u="none" strike="noStrike" kern="1200" cap="none" spc="600" normalizeH="0" baseline="0" noProof="0" dirty="0" err="1">
                <a:ln>
                  <a:noFill/>
                </a:ln>
                <a:solidFill>
                  <a:srgbClr val="FFFFFF"/>
                </a:solidFill>
                <a:effectLst/>
                <a:uLnTx/>
                <a:uFillTx/>
                <a:latin typeface="Arial"/>
                <a:ea typeface="Arial Unicode MS"/>
                <a:cs typeface="+mn-cs"/>
              </a:rPr>
              <a:t>Metode</a:t>
            </a:r>
            <a:r>
              <a:rPr kumimoji="0" lang="en-US" altLang="ko-KR" sz="5400" b="0" i="0" u="none" strike="noStrike" kern="1200" cap="none" spc="600" normalizeH="0" baseline="0" noProof="0" dirty="0">
                <a:ln>
                  <a:noFill/>
                </a:ln>
                <a:solidFill>
                  <a:srgbClr val="FFFFFF"/>
                </a:solidFill>
                <a:effectLst/>
                <a:uLnTx/>
                <a:uFillTx/>
                <a:latin typeface="Arial"/>
                <a:ea typeface="Arial Unicode MS"/>
                <a:cs typeface="+mn-cs"/>
              </a:rPr>
              <a:t> Bayes Ford &amp; IPM</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4" name="Kotak Teks 3">
            <a:extLst>
              <a:ext uri="{FF2B5EF4-FFF2-40B4-BE49-F238E27FC236}">
                <a16:creationId xmlns:a16="http://schemas.microsoft.com/office/drawing/2014/main" id="{CF9D7F08-49EB-484B-BC8D-D87DB3F70A3B}"/>
              </a:ext>
            </a:extLst>
          </p:cNvPr>
          <p:cNvSpPr txBox="1"/>
          <p:nvPr/>
        </p:nvSpPr>
        <p:spPr>
          <a:xfrm>
            <a:off x="396882" y="5931295"/>
            <a:ext cx="5824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Tampilan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Data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Indeks</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Pembangunan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Manusia</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dan Data Ford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1972 - 2019</a:t>
            </a:r>
          </a:p>
        </p:txBody>
      </p:sp>
      <p:sp>
        <p:nvSpPr>
          <p:cNvPr id="16" name="Kotak Teks 15">
            <a:extLst>
              <a:ext uri="{FF2B5EF4-FFF2-40B4-BE49-F238E27FC236}">
                <a16:creationId xmlns:a16="http://schemas.microsoft.com/office/drawing/2014/main" id="{D116420E-771D-4DD1-AE4D-7400A047A284}"/>
              </a:ext>
            </a:extLst>
          </p:cNvPr>
          <p:cNvSpPr txBox="1"/>
          <p:nvPr/>
        </p:nvSpPr>
        <p:spPr>
          <a:xfrm>
            <a:off x="6723364" y="6108415"/>
            <a:ext cx="5824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Tampilan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Data 1972 – 2019 Ford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(Sama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Yahoo Finance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sesuai</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p>
        </p:txBody>
      </p:sp>
      <p:pic>
        <p:nvPicPr>
          <p:cNvPr id="5" name="Gambar 4">
            <a:extLst>
              <a:ext uri="{FF2B5EF4-FFF2-40B4-BE49-F238E27FC236}">
                <a16:creationId xmlns:a16="http://schemas.microsoft.com/office/drawing/2014/main" id="{EB7661BE-06F8-438D-AAFB-F417C1C9B11B}"/>
              </a:ext>
            </a:extLst>
          </p:cNvPr>
          <p:cNvPicPr>
            <a:picLocks noChangeAspect="1"/>
          </p:cNvPicPr>
          <p:nvPr/>
        </p:nvPicPr>
        <p:blipFill>
          <a:blip r:embed="rId2"/>
          <a:stretch>
            <a:fillRect/>
          </a:stretch>
        </p:blipFill>
        <p:spPr>
          <a:xfrm>
            <a:off x="6422602" y="2349402"/>
            <a:ext cx="5413073" cy="3714750"/>
          </a:xfrm>
          <a:prstGeom prst="rect">
            <a:avLst/>
          </a:prstGeom>
        </p:spPr>
      </p:pic>
      <p:pic>
        <p:nvPicPr>
          <p:cNvPr id="6" name="Gambar 5">
            <a:extLst>
              <a:ext uri="{FF2B5EF4-FFF2-40B4-BE49-F238E27FC236}">
                <a16:creationId xmlns:a16="http://schemas.microsoft.com/office/drawing/2014/main" id="{98ACF85B-0845-4A0E-A17C-C4E64D9BE78F}"/>
              </a:ext>
            </a:extLst>
          </p:cNvPr>
          <p:cNvPicPr>
            <a:picLocks noChangeAspect="1"/>
          </p:cNvPicPr>
          <p:nvPr/>
        </p:nvPicPr>
        <p:blipFill>
          <a:blip r:embed="rId3"/>
          <a:stretch>
            <a:fillRect/>
          </a:stretch>
        </p:blipFill>
        <p:spPr>
          <a:xfrm>
            <a:off x="346237" y="2349402"/>
            <a:ext cx="5616879" cy="3452110"/>
          </a:xfrm>
          <a:prstGeom prst="rect">
            <a:avLst/>
          </a:prstGeom>
        </p:spPr>
      </p:pic>
    </p:spTree>
    <p:extLst>
      <p:ext uri="{BB962C8B-B14F-4D97-AF65-F5344CB8AC3E}">
        <p14:creationId xmlns:p14="http://schemas.microsoft.com/office/powerpoint/2010/main" val="3569729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5400" b="0" i="0" u="none" strike="noStrike" kern="1200" cap="none" spc="600" normalizeH="0" baseline="0" noProof="0" dirty="0" err="1">
                <a:ln>
                  <a:noFill/>
                </a:ln>
                <a:solidFill>
                  <a:srgbClr val="FFFFFF"/>
                </a:solidFill>
                <a:effectLst/>
                <a:uLnTx/>
                <a:uFillTx/>
                <a:latin typeface="Arial"/>
                <a:ea typeface="Arial Unicode MS"/>
                <a:cs typeface="+mn-cs"/>
              </a:rPr>
              <a:t>Metode</a:t>
            </a:r>
            <a:r>
              <a:rPr kumimoji="0" lang="en-US" altLang="ko-KR" sz="5400" b="0" i="0" u="none" strike="noStrike" kern="1200" cap="none" spc="600" normalizeH="0" baseline="0" noProof="0" dirty="0">
                <a:ln>
                  <a:noFill/>
                </a:ln>
                <a:solidFill>
                  <a:srgbClr val="FFFFFF"/>
                </a:solidFill>
                <a:effectLst/>
                <a:uLnTx/>
                <a:uFillTx/>
                <a:latin typeface="Arial"/>
                <a:ea typeface="Arial Unicode MS"/>
                <a:cs typeface="+mn-cs"/>
              </a:rPr>
              <a:t> Bayes Ford &amp; IPM</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16" name="Kotak Teks 15">
            <a:extLst>
              <a:ext uri="{FF2B5EF4-FFF2-40B4-BE49-F238E27FC236}">
                <a16:creationId xmlns:a16="http://schemas.microsoft.com/office/drawing/2014/main" id="{D116420E-771D-4DD1-AE4D-7400A047A284}"/>
              </a:ext>
            </a:extLst>
          </p:cNvPr>
          <p:cNvSpPr txBox="1"/>
          <p:nvPr/>
        </p:nvSpPr>
        <p:spPr>
          <a:xfrm>
            <a:off x="3715120" y="6211669"/>
            <a:ext cx="5824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Tampilan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Data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Grafik</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1972 – 2019 Ford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(Sama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Yahoo Finance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sesuai</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p>
        </p:txBody>
      </p:sp>
      <p:pic>
        <p:nvPicPr>
          <p:cNvPr id="2" name="Gambar 1">
            <a:extLst>
              <a:ext uri="{FF2B5EF4-FFF2-40B4-BE49-F238E27FC236}">
                <a16:creationId xmlns:a16="http://schemas.microsoft.com/office/drawing/2014/main" id="{31522D1D-73C5-4264-9ADC-91D151462E7E}"/>
              </a:ext>
            </a:extLst>
          </p:cNvPr>
          <p:cNvPicPr>
            <a:picLocks noChangeAspect="1"/>
          </p:cNvPicPr>
          <p:nvPr/>
        </p:nvPicPr>
        <p:blipFill>
          <a:blip r:embed="rId2"/>
          <a:stretch>
            <a:fillRect/>
          </a:stretch>
        </p:blipFill>
        <p:spPr>
          <a:xfrm>
            <a:off x="396881" y="2481203"/>
            <a:ext cx="11438793" cy="3773233"/>
          </a:xfrm>
          <a:prstGeom prst="rect">
            <a:avLst/>
          </a:prstGeom>
        </p:spPr>
      </p:pic>
    </p:spTree>
    <p:extLst>
      <p:ext uri="{BB962C8B-B14F-4D97-AF65-F5344CB8AC3E}">
        <p14:creationId xmlns:p14="http://schemas.microsoft.com/office/powerpoint/2010/main" val="3196373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26073" y="466578"/>
            <a:ext cx="11139854" cy="93044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5400" b="0" i="0" u="none" strike="noStrike" kern="1200" cap="none" spc="600" normalizeH="0" baseline="0" noProof="0">
                <a:ln>
                  <a:noFill/>
                </a:ln>
                <a:solidFill>
                  <a:srgbClr val="FFFFFF"/>
                </a:solidFill>
                <a:effectLst/>
                <a:uLnTx/>
                <a:uFillTx/>
                <a:latin typeface="Arial"/>
                <a:ea typeface="Arial Unicode MS"/>
                <a:cs typeface="+mn-cs"/>
              </a:rPr>
              <a:t>Korelasi Matrix</a:t>
            </a:r>
          </a:p>
        </p:txBody>
      </p:sp>
      <p:cxnSp>
        <p:nvCxnSpPr>
          <p:cNvPr id="42" name="Straight Connector 4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Gambar 1">
            <a:extLst>
              <a:ext uri="{FF2B5EF4-FFF2-40B4-BE49-F238E27FC236}">
                <a16:creationId xmlns:a16="http://schemas.microsoft.com/office/drawing/2014/main" id="{A0A6A78E-9069-4A29-8AA5-C2850ED19CE0}"/>
              </a:ext>
            </a:extLst>
          </p:cNvPr>
          <p:cNvPicPr>
            <a:picLocks noChangeAspect="1"/>
          </p:cNvPicPr>
          <p:nvPr/>
        </p:nvPicPr>
        <p:blipFill>
          <a:blip r:embed="rId2"/>
          <a:stretch>
            <a:fillRect/>
          </a:stretch>
        </p:blipFill>
        <p:spPr>
          <a:xfrm>
            <a:off x="320040" y="3301563"/>
            <a:ext cx="11496821" cy="2414333"/>
          </a:xfrm>
          <a:prstGeom prst="rect">
            <a:avLst/>
          </a:prstGeom>
        </p:spPr>
      </p:pic>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Tree>
    <p:extLst>
      <p:ext uri="{BB962C8B-B14F-4D97-AF65-F5344CB8AC3E}">
        <p14:creationId xmlns:p14="http://schemas.microsoft.com/office/powerpoint/2010/main" val="7859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717684" y="289184"/>
            <a:ext cx="10729539" cy="930447"/>
          </a:xfrm>
          <a:prstGeom prst="rect">
            <a:avLst/>
          </a:prstGeom>
        </p:spPr>
        <p:txBody>
          <a:bodyPr vert="horz" lIns="91440" tIns="45720" rIns="91440" bIns="45720" rtlCol="0" anchor="b">
            <a:normAutofit fontScale="925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Grafik</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saham</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5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tahun</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pertama</a:t>
            </a:r>
            <a:endPar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(1972-1976)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2" name="Gambar 1">
            <a:extLst>
              <a:ext uri="{FF2B5EF4-FFF2-40B4-BE49-F238E27FC236}">
                <a16:creationId xmlns:a16="http://schemas.microsoft.com/office/drawing/2014/main" id="{8E78B496-8CE6-4EB4-9F29-541BE9FA0929}"/>
              </a:ext>
            </a:extLst>
          </p:cNvPr>
          <p:cNvPicPr>
            <a:picLocks noChangeAspect="1"/>
          </p:cNvPicPr>
          <p:nvPr/>
        </p:nvPicPr>
        <p:blipFill>
          <a:blip r:embed="rId2"/>
          <a:stretch>
            <a:fillRect/>
          </a:stretch>
        </p:blipFill>
        <p:spPr>
          <a:xfrm>
            <a:off x="612412" y="1824954"/>
            <a:ext cx="11401425" cy="4648200"/>
          </a:xfrm>
          <a:prstGeom prst="rect">
            <a:avLst/>
          </a:prstGeom>
        </p:spPr>
      </p:pic>
    </p:spTree>
    <p:extLst>
      <p:ext uri="{BB962C8B-B14F-4D97-AF65-F5344CB8AC3E}">
        <p14:creationId xmlns:p14="http://schemas.microsoft.com/office/powerpoint/2010/main" val="854935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525287"/>
            <a:ext cx="10729539" cy="930447"/>
          </a:xfrm>
          <a:prstGeom prst="rect">
            <a:avLst/>
          </a:prstGeom>
        </p:spPr>
        <p:txBody>
          <a:bodyPr vert="horz" lIns="91440" tIns="45720" rIns="91440" bIns="45720" rtlCol="0" anchor="b">
            <a:normAutofit fontScale="925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Grafik</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Saham</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3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Tahun</a:t>
            </a: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a:t>
            </a:r>
            <a:r>
              <a:rPr kumimoji="0" lang="en-US" altLang="ko-KR" sz="3800" b="0" i="0" u="none" strike="noStrike" kern="1200" cap="none" spc="600" normalizeH="0" baseline="0" noProof="0" dirty="0" err="1">
                <a:ln>
                  <a:noFill/>
                </a:ln>
                <a:solidFill>
                  <a:srgbClr val="FFFFFF"/>
                </a:solidFill>
                <a:effectLst/>
                <a:uLnTx/>
                <a:uFillTx/>
                <a:latin typeface="Arial"/>
                <a:ea typeface="Arial Unicode MS"/>
                <a:cs typeface="+mn-cs"/>
              </a:rPr>
              <a:t>Terakhir</a:t>
            </a:r>
            <a:endPar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ko-KR" sz="3800" b="0" i="0" u="none" strike="noStrike" kern="1200" cap="none" spc="600" normalizeH="0" baseline="0" noProof="0" dirty="0">
                <a:ln>
                  <a:noFill/>
                </a:ln>
                <a:solidFill>
                  <a:srgbClr val="FFFFFF"/>
                </a:solidFill>
                <a:effectLst/>
                <a:uLnTx/>
                <a:uFillTx/>
                <a:latin typeface="Arial"/>
                <a:ea typeface="Arial Unicode MS"/>
                <a:cs typeface="+mn-cs"/>
              </a:rPr>
              <a:t> (2017-2019)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2" name="Gambar 1">
            <a:extLst>
              <a:ext uri="{FF2B5EF4-FFF2-40B4-BE49-F238E27FC236}">
                <a16:creationId xmlns:a16="http://schemas.microsoft.com/office/drawing/2014/main" id="{D4B4FA44-4E79-4B28-9C84-4A41DBE1D492}"/>
              </a:ext>
            </a:extLst>
          </p:cNvPr>
          <p:cNvPicPr>
            <a:picLocks noChangeAspect="1"/>
          </p:cNvPicPr>
          <p:nvPr/>
        </p:nvPicPr>
        <p:blipFill>
          <a:blip r:embed="rId2"/>
          <a:stretch>
            <a:fillRect/>
          </a:stretch>
        </p:blipFill>
        <p:spPr>
          <a:xfrm>
            <a:off x="200025" y="1522292"/>
            <a:ext cx="11791950" cy="4876979"/>
          </a:xfrm>
          <a:prstGeom prst="rect">
            <a:avLst/>
          </a:prstGeom>
        </p:spPr>
      </p:pic>
    </p:spTree>
    <p:extLst>
      <p:ext uri="{BB962C8B-B14F-4D97-AF65-F5344CB8AC3E}">
        <p14:creationId xmlns:p14="http://schemas.microsoft.com/office/powerpoint/2010/main" val="3113828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773732" y="0"/>
            <a:ext cx="11054359" cy="473407"/>
          </a:xfrm>
          <a:prstGeom prst="rect">
            <a:avLst/>
          </a:prstGeom>
        </p:spPr>
        <p:txBody>
          <a:bodyPr/>
          <a:lstStyle/>
          <a:p>
            <a:r>
              <a:rPr lang="en-US" sz="3000" dirty="0">
                <a:solidFill>
                  <a:schemeClr val="accent1"/>
                </a:solidFill>
              </a:rPr>
              <a:t>ANALISIS FLUKTUATIF SAHAM TOYOTA 1976 - 2019</a:t>
            </a:r>
          </a:p>
        </p:txBody>
      </p:sp>
      <p:sp>
        <p:nvSpPr>
          <p:cNvPr id="5" name="Kotak Teks 4">
            <a:extLst>
              <a:ext uri="{FF2B5EF4-FFF2-40B4-BE49-F238E27FC236}">
                <a16:creationId xmlns:a16="http://schemas.microsoft.com/office/drawing/2014/main" id="{BB7799DF-8572-4EC8-B326-48F41BF4F631}"/>
              </a:ext>
            </a:extLst>
          </p:cNvPr>
          <p:cNvSpPr txBox="1"/>
          <p:nvPr/>
        </p:nvSpPr>
        <p:spPr>
          <a:xfrm>
            <a:off x="0" y="3988292"/>
            <a:ext cx="11887200" cy="28931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Saya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mengambil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parameter adjusted closed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penutupan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disesuaikan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aksi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korporasi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seperti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right issue, stock split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atau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reverse.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fluktuaktif</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ekonomi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makro</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inflasi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sebelum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2000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mengakibatkan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fluktuasi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kurs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rupiah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mata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uang</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asing</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hingga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aksi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korporasi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seperti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mengakuisisi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Jaguar dan Land Rover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efeknya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pada Ford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awalnya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hanya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ratusan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mencapai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jutaan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n</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aik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3x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lipat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data historical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Kedua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factor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proyeksi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kinerja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melihat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Indeks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Pembangunan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Manusia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dikaitkan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dividen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tunai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rasio</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buku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(PBV)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laba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setelah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2000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sudah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menawarkan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dividend payout ratio (DPR)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besar</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investor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hasil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return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Nilai EPS 0.40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investor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berpikir</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dua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kali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inventasi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Pengaruh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fluktuasi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diakibatkan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kebijakan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pemerintah</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sebelum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1999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menjadikan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moneter</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utang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terlalu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banyak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menekan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tertentu</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2016 – 2019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harus</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hangout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berbagai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seperti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pajak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pendapatan</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sesuai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white"/>
                </a:solidFill>
                <a:effectLst/>
                <a:uLnTx/>
                <a:uFillTx/>
                <a:latin typeface="Arial"/>
                <a:ea typeface="Arial Unicode MS"/>
                <a:cs typeface="+mn-cs"/>
              </a:rPr>
              <a:t>ekspekstasi</a:t>
            </a:r>
            <a:r>
              <a:rPr kumimoji="0" lang="en-US" sz="1400" b="0" i="0" u="none" strike="noStrike" kern="1200" cap="none" spc="0" normalizeH="0" baseline="0" noProof="0" dirty="0">
                <a:ln>
                  <a:noFill/>
                </a:ln>
                <a:solidFill>
                  <a:prstClr val="white"/>
                </a:solidFill>
                <a:effectLst/>
                <a:uLnTx/>
                <a:uFillTx/>
                <a:latin typeface="Arial"/>
                <a:ea typeface="Arial Unicode MS"/>
                <a:cs typeface="+mn-cs"/>
              </a:rPr>
              <a:t>.</a:t>
            </a:r>
          </a:p>
        </p:txBody>
      </p:sp>
      <p:pic>
        <p:nvPicPr>
          <p:cNvPr id="7" name="Gambar 6">
            <a:extLst>
              <a:ext uri="{FF2B5EF4-FFF2-40B4-BE49-F238E27FC236}">
                <a16:creationId xmlns:a16="http://schemas.microsoft.com/office/drawing/2014/main" id="{E12C16A2-F6E8-4DCC-88B3-244F9F521C6C}"/>
              </a:ext>
            </a:extLst>
          </p:cNvPr>
          <p:cNvPicPr>
            <a:picLocks noChangeAspect="1"/>
          </p:cNvPicPr>
          <p:nvPr/>
        </p:nvPicPr>
        <p:blipFill>
          <a:blip r:embed="rId2"/>
          <a:stretch>
            <a:fillRect/>
          </a:stretch>
        </p:blipFill>
        <p:spPr>
          <a:xfrm>
            <a:off x="46651" y="473407"/>
            <a:ext cx="6202016" cy="3514886"/>
          </a:xfrm>
          <a:prstGeom prst="rect">
            <a:avLst/>
          </a:prstGeom>
        </p:spPr>
      </p:pic>
      <p:pic>
        <p:nvPicPr>
          <p:cNvPr id="8" name="Gambar 7">
            <a:extLst>
              <a:ext uri="{FF2B5EF4-FFF2-40B4-BE49-F238E27FC236}">
                <a16:creationId xmlns:a16="http://schemas.microsoft.com/office/drawing/2014/main" id="{D4B5F33A-397C-4C8A-AB6F-531522BEC205}"/>
              </a:ext>
            </a:extLst>
          </p:cNvPr>
          <p:cNvPicPr>
            <a:picLocks noChangeAspect="1"/>
          </p:cNvPicPr>
          <p:nvPr/>
        </p:nvPicPr>
        <p:blipFill>
          <a:blip r:embed="rId3"/>
          <a:stretch>
            <a:fillRect/>
          </a:stretch>
        </p:blipFill>
        <p:spPr>
          <a:xfrm>
            <a:off x="6248667" y="473406"/>
            <a:ext cx="2962275" cy="3514886"/>
          </a:xfrm>
          <a:prstGeom prst="rect">
            <a:avLst/>
          </a:prstGeom>
        </p:spPr>
      </p:pic>
      <p:pic>
        <p:nvPicPr>
          <p:cNvPr id="9" name="Gambar 8">
            <a:extLst>
              <a:ext uri="{FF2B5EF4-FFF2-40B4-BE49-F238E27FC236}">
                <a16:creationId xmlns:a16="http://schemas.microsoft.com/office/drawing/2014/main" id="{D76988CD-A936-4BC3-BCA7-11FD98CA1512}"/>
              </a:ext>
            </a:extLst>
          </p:cNvPr>
          <p:cNvPicPr>
            <a:picLocks noChangeAspect="1"/>
          </p:cNvPicPr>
          <p:nvPr/>
        </p:nvPicPr>
        <p:blipFill>
          <a:blip r:embed="rId4"/>
          <a:stretch>
            <a:fillRect/>
          </a:stretch>
        </p:blipFill>
        <p:spPr>
          <a:xfrm>
            <a:off x="9210942" y="473406"/>
            <a:ext cx="2676258" cy="3514886"/>
          </a:xfrm>
          <a:prstGeom prst="rect">
            <a:avLst/>
          </a:prstGeom>
        </p:spPr>
      </p:pic>
    </p:spTree>
    <p:extLst>
      <p:ext uri="{BB962C8B-B14F-4D97-AF65-F5344CB8AC3E}">
        <p14:creationId xmlns:p14="http://schemas.microsoft.com/office/powerpoint/2010/main" val="2175053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F42D07-E1F6-4F21-9CF8-398BC8E5FCEB}"/>
              </a:ext>
            </a:extLst>
          </p:cNvPr>
          <p:cNvSpPr txBox="1"/>
          <p:nvPr/>
        </p:nvSpPr>
        <p:spPr>
          <a:xfrm>
            <a:off x="717684" y="289184"/>
            <a:ext cx="10729539" cy="930447"/>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altLang="ko-KR" sz="3800" spc="600" dirty="0" err="1">
                <a:solidFill>
                  <a:srgbClr val="FFFFFF"/>
                </a:solidFill>
                <a:latin typeface="+mj-lt"/>
                <a:ea typeface="+mj-ea"/>
                <a:cs typeface="+mj-cs"/>
              </a:rPr>
              <a:t>Grafik</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saham</a:t>
            </a:r>
            <a:r>
              <a:rPr lang="en-US" altLang="ko-KR" sz="3800" spc="600" dirty="0">
                <a:solidFill>
                  <a:srgbClr val="FFFFFF"/>
                </a:solidFill>
                <a:latin typeface="+mj-lt"/>
                <a:ea typeface="+mj-ea"/>
                <a:cs typeface="+mj-cs"/>
              </a:rPr>
              <a:t> 5 </a:t>
            </a:r>
            <a:r>
              <a:rPr lang="en-US" altLang="ko-KR" sz="3800" spc="600" dirty="0" err="1">
                <a:solidFill>
                  <a:srgbClr val="FFFFFF"/>
                </a:solidFill>
                <a:latin typeface="+mj-lt"/>
                <a:ea typeface="+mj-ea"/>
                <a:cs typeface="+mj-cs"/>
              </a:rPr>
              <a:t>tahun</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pertama</a:t>
            </a:r>
            <a:endParaRPr lang="en-US" altLang="ko-KR" sz="3800" spc="600" dirty="0">
              <a:solidFill>
                <a:srgbClr val="FFFFFF"/>
              </a:solidFill>
              <a:latin typeface="+mj-lt"/>
              <a:ea typeface="+mj-ea"/>
              <a:cs typeface="+mj-cs"/>
            </a:endParaRPr>
          </a:p>
          <a:p>
            <a:pPr algn="ctr">
              <a:lnSpc>
                <a:spcPct val="90000"/>
              </a:lnSpc>
              <a:spcBef>
                <a:spcPct val="0"/>
              </a:spcBef>
              <a:spcAft>
                <a:spcPts val="600"/>
              </a:spcAft>
            </a:pPr>
            <a:r>
              <a:rPr lang="en-US" altLang="ko-KR" sz="3800" spc="600" dirty="0">
                <a:solidFill>
                  <a:srgbClr val="FFFFFF"/>
                </a:solidFill>
                <a:latin typeface="+mj-lt"/>
                <a:ea typeface="+mj-ea"/>
                <a:cs typeface="+mj-cs"/>
              </a:rPr>
              <a:t>(1976-1980)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ambar 4">
            <a:extLst>
              <a:ext uri="{FF2B5EF4-FFF2-40B4-BE49-F238E27FC236}">
                <a16:creationId xmlns:a16="http://schemas.microsoft.com/office/drawing/2014/main" id="{C4324C74-0F97-4CC1-8DDC-26C1BC391E68}"/>
              </a:ext>
            </a:extLst>
          </p:cNvPr>
          <p:cNvPicPr>
            <a:picLocks noChangeAspect="1"/>
          </p:cNvPicPr>
          <p:nvPr/>
        </p:nvPicPr>
        <p:blipFill>
          <a:blip r:embed="rId2"/>
          <a:stretch>
            <a:fillRect/>
          </a:stretch>
        </p:blipFill>
        <p:spPr>
          <a:xfrm>
            <a:off x="326874" y="1126354"/>
            <a:ext cx="11756704" cy="5022009"/>
          </a:xfrm>
          <a:prstGeom prst="rect">
            <a:avLst/>
          </a:prstGeom>
        </p:spPr>
      </p:pic>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3" name="Kotak Teks 12">
            <a:extLst>
              <a:ext uri="{FF2B5EF4-FFF2-40B4-BE49-F238E27FC236}">
                <a16:creationId xmlns:a16="http://schemas.microsoft.com/office/drawing/2014/main" id="{9107DE72-EE86-44F8-B0BD-2946D680AB34}"/>
              </a:ext>
            </a:extLst>
          </p:cNvPr>
          <p:cNvSpPr txBox="1"/>
          <p:nvPr/>
        </p:nvSpPr>
        <p:spPr>
          <a:xfrm>
            <a:off x="8186811" y="3946112"/>
            <a:ext cx="3725296"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just"/>
            <a:r>
              <a:rPr lang="en-US" dirty="0" err="1"/>
              <a:t>Pembuat</a:t>
            </a:r>
            <a:r>
              <a:rPr lang="en-US" dirty="0"/>
              <a:t> </a:t>
            </a:r>
            <a:r>
              <a:rPr lang="en-US" dirty="0" err="1"/>
              <a:t>truk</a:t>
            </a:r>
            <a:r>
              <a:rPr lang="en-US" dirty="0"/>
              <a:t> Hino Motors </a:t>
            </a:r>
            <a:r>
              <a:rPr lang="en-US" dirty="0" err="1"/>
              <a:t>memulai</a:t>
            </a:r>
            <a:r>
              <a:rPr lang="en-US" dirty="0"/>
              <a:t> </a:t>
            </a:r>
            <a:r>
              <a:rPr lang="en-US" dirty="0" err="1"/>
              <a:t>bermitra</a:t>
            </a:r>
            <a:r>
              <a:rPr lang="en-US" dirty="0"/>
              <a:t> </a:t>
            </a:r>
            <a:r>
              <a:rPr lang="en-US" dirty="0" err="1"/>
              <a:t>dengan</a:t>
            </a:r>
            <a:r>
              <a:rPr lang="en-US" dirty="0"/>
              <a:t> Toyota, </a:t>
            </a:r>
            <a:r>
              <a:rPr lang="en-US" dirty="0" err="1"/>
              <a:t>setelah</a:t>
            </a:r>
            <a:r>
              <a:rPr lang="en-US" dirty="0"/>
              <a:t> Toyota </a:t>
            </a:r>
            <a:r>
              <a:rPr lang="en-US" dirty="0" err="1"/>
              <a:t>membeli</a:t>
            </a:r>
            <a:r>
              <a:rPr lang="en-US" dirty="0"/>
              <a:t> 20,1 </a:t>
            </a:r>
            <a:r>
              <a:rPr lang="en-US" dirty="0" err="1"/>
              <a:t>persen</a:t>
            </a:r>
            <a:r>
              <a:rPr lang="en-US" dirty="0"/>
              <a:t> </a:t>
            </a:r>
            <a:r>
              <a:rPr lang="en-US" dirty="0" err="1"/>
              <a:t>saham</a:t>
            </a:r>
            <a:r>
              <a:rPr lang="en-US" dirty="0"/>
              <a:t> Hino dan Daihatsu Motor Corporation </a:t>
            </a:r>
            <a:r>
              <a:rPr lang="en-US" dirty="0" err="1"/>
              <a:t>memulai</a:t>
            </a:r>
            <a:r>
              <a:rPr lang="en-US" dirty="0"/>
              <a:t> </a:t>
            </a:r>
            <a:r>
              <a:rPr lang="en-US" dirty="0" err="1"/>
              <a:t>kerja</a:t>
            </a:r>
            <a:r>
              <a:rPr lang="en-US" dirty="0"/>
              <a:t> </a:t>
            </a:r>
            <a:r>
              <a:rPr lang="en-US" dirty="0" err="1"/>
              <a:t>sama</a:t>
            </a:r>
            <a:r>
              <a:rPr lang="en-US" dirty="0"/>
              <a:t> </a:t>
            </a:r>
            <a:r>
              <a:rPr lang="en-US" dirty="0" err="1"/>
              <a:t>dengan</a:t>
            </a:r>
            <a:r>
              <a:rPr lang="en-US" dirty="0"/>
              <a:t> </a:t>
            </a:r>
            <a:r>
              <a:rPr lang="en-US" dirty="0" err="1"/>
              <a:t>grup</a:t>
            </a:r>
            <a:r>
              <a:rPr lang="en-US" dirty="0"/>
              <a:t> Toyota, dan </a:t>
            </a:r>
            <a:r>
              <a:rPr lang="en-US" dirty="0" err="1"/>
              <a:t>berkomitmen</a:t>
            </a:r>
            <a:r>
              <a:rPr lang="en-US" dirty="0"/>
              <a:t> </a:t>
            </a:r>
            <a:r>
              <a:rPr lang="en-US" dirty="0" err="1"/>
              <a:t>memasok</a:t>
            </a:r>
            <a:r>
              <a:rPr lang="en-US" dirty="0"/>
              <a:t> </a:t>
            </a:r>
            <a:r>
              <a:rPr lang="en-US" dirty="0" err="1"/>
              <a:t>komponen</a:t>
            </a:r>
            <a:r>
              <a:rPr lang="en-US" dirty="0"/>
              <a:t> </a:t>
            </a:r>
            <a:r>
              <a:rPr lang="en-US" dirty="0" err="1"/>
              <a:t>untuk</a:t>
            </a:r>
            <a:r>
              <a:rPr lang="en-US" dirty="0"/>
              <a:t> </a:t>
            </a:r>
            <a:r>
              <a:rPr lang="en-US" dirty="0" err="1"/>
              <a:t>pembuatan</a:t>
            </a:r>
            <a:r>
              <a:rPr lang="en-US" dirty="0"/>
              <a:t> </a:t>
            </a:r>
            <a:r>
              <a:rPr lang="en-US" dirty="0" err="1"/>
              <a:t>mobil</a:t>
            </a:r>
            <a:r>
              <a:rPr lang="en-US" dirty="0"/>
              <a:t> compact.</a:t>
            </a:r>
          </a:p>
        </p:txBody>
      </p:sp>
    </p:spTree>
    <p:extLst>
      <p:ext uri="{BB962C8B-B14F-4D97-AF65-F5344CB8AC3E}">
        <p14:creationId xmlns:p14="http://schemas.microsoft.com/office/powerpoint/2010/main" val="1076510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ECF6093B-86B3-48A2-9BBB-5B61D4FE3141}"/>
              </a:ext>
            </a:extLst>
          </p:cNvPr>
          <p:cNvSpPr>
            <a:spLocks noGrp="1"/>
          </p:cNvSpPr>
          <p:nvPr>
            <p:ph type="body" sz="quarter" idx="10"/>
          </p:nvPr>
        </p:nvSpPr>
        <p:spPr>
          <a:xfrm>
            <a:off x="-216361" y="2881345"/>
            <a:ext cx="12624721" cy="724247"/>
          </a:xfrm>
        </p:spPr>
        <p:txBody>
          <a:bodyPr/>
          <a:lstStyle/>
          <a:p>
            <a:r>
              <a:rPr lang="en-US" dirty="0"/>
              <a:t>ANALISIS PERBANDINGAN SAHAM</a:t>
            </a:r>
          </a:p>
          <a:p>
            <a:r>
              <a:rPr lang="en-US" dirty="0"/>
              <a:t>1993 , 2000, 2002 , 2009  </a:t>
            </a:r>
          </a:p>
        </p:txBody>
      </p:sp>
    </p:spTree>
    <p:extLst>
      <p:ext uri="{BB962C8B-B14F-4D97-AF65-F5344CB8AC3E}">
        <p14:creationId xmlns:p14="http://schemas.microsoft.com/office/powerpoint/2010/main" val="2508710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593471" y="133260"/>
            <a:ext cx="14096467" cy="406500"/>
          </a:xfrm>
          <a:prstGeom prst="rect">
            <a:avLst/>
          </a:prstGeom>
        </p:spPr>
        <p:txBody>
          <a:bodyPr/>
          <a:lstStyle/>
          <a:p>
            <a:r>
              <a:rPr lang="en-US" sz="2000" dirty="0"/>
              <a:t>	</a:t>
            </a:r>
            <a:r>
              <a:rPr lang="en-US" sz="2000" dirty="0" err="1"/>
              <a:t>Perbandingan</a:t>
            </a:r>
            <a:r>
              <a:rPr lang="en-US" sz="2000" dirty="0"/>
              <a:t> </a:t>
            </a:r>
            <a:r>
              <a:rPr lang="en-US" sz="2000" dirty="0" err="1"/>
              <a:t>Saham</a:t>
            </a:r>
            <a:r>
              <a:rPr lang="en-US" sz="2000" dirty="0"/>
              <a:t> 1993 </a:t>
            </a:r>
            <a:r>
              <a:rPr lang="en-US" sz="2000" dirty="0" err="1"/>
              <a:t>Fluktuatif</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4" name="Gambar 3">
            <a:extLst>
              <a:ext uri="{FF2B5EF4-FFF2-40B4-BE49-F238E27FC236}">
                <a16:creationId xmlns:a16="http://schemas.microsoft.com/office/drawing/2014/main" id="{BBB86662-7CDF-4534-AA60-32A72568C704}"/>
              </a:ext>
            </a:extLst>
          </p:cNvPr>
          <p:cNvPicPr>
            <a:picLocks noChangeAspect="1"/>
          </p:cNvPicPr>
          <p:nvPr/>
        </p:nvPicPr>
        <p:blipFill>
          <a:blip r:embed="rId2"/>
          <a:stretch>
            <a:fillRect/>
          </a:stretch>
        </p:blipFill>
        <p:spPr>
          <a:xfrm>
            <a:off x="821474" y="562446"/>
            <a:ext cx="10625749" cy="4009554"/>
          </a:xfrm>
          <a:prstGeom prst="rect">
            <a:avLst/>
          </a:prstGeom>
        </p:spPr>
      </p:pic>
      <p:pic>
        <p:nvPicPr>
          <p:cNvPr id="13" name="Gambar 12" descr="Sebuah gambar berisi mobil, luar ruangan, jalan, langit&#10;&#10;Deskripsi dihasilkan secara otomatis">
            <a:extLst>
              <a:ext uri="{FF2B5EF4-FFF2-40B4-BE49-F238E27FC236}">
                <a16:creationId xmlns:a16="http://schemas.microsoft.com/office/drawing/2014/main" id="{5B73627C-9FD9-4DF6-A213-B8D2CF12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907" y="4722125"/>
            <a:ext cx="7315200" cy="1913734"/>
          </a:xfrm>
          <a:prstGeom prst="rect">
            <a:avLst/>
          </a:prstGeom>
        </p:spPr>
      </p:pic>
    </p:spTree>
    <p:extLst>
      <p:ext uri="{BB962C8B-B14F-4D97-AF65-F5344CB8AC3E}">
        <p14:creationId xmlns:p14="http://schemas.microsoft.com/office/powerpoint/2010/main" val="1185382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593471" y="133260"/>
            <a:ext cx="14096467" cy="406500"/>
          </a:xfrm>
          <a:prstGeom prst="rect">
            <a:avLst/>
          </a:prstGeom>
        </p:spPr>
        <p:txBody>
          <a:bodyPr/>
          <a:lstStyle/>
          <a:p>
            <a:r>
              <a:rPr lang="en-US" sz="2000" dirty="0" err="1">
                <a:solidFill>
                  <a:schemeClr val="accent1"/>
                </a:solidFill>
              </a:rPr>
              <a:t>Analisis</a:t>
            </a:r>
            <a:r>
              <a:rPr lang="en-US" sz="2000" dirty="0">
                <a:solidFill>
                  <a:schemeClr val="accent1"/>
                </a:solidFill>
              </a:rPr>
              <a:t> </a:t>
            </a:r>
            <a:r>
              <a:rPr lang="en-US" sz="2000" dirty="0" err="1">
                <a:solidFill>
                  <a:schemeClr val="accent1"/>
                </a:solidFill>
              </a:rPr>
              <a:t>Saham</a:t>
            </a:r>
            <a:r>
              <a:rPr lang="en-US" sz="2000" dirty="0">
                <a:solidFill>
                  <a:schemeClr val="accent1"/>
                </a:solidFill>
              </a:rPr>
              <a:t> 1993 </a:t>
            </a:r>
            <a:r>
              <a:rPr lang="en-US" sz="2000" dirty="0" err="1">
                <a:solidFill>
                  <a:schemeClr val="accent1"/>
                </a:solidFill>
              </a:rPr>
              <a:t>Fluktuatif</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3" name="Persegi Panjang 2">
            <a:extLst>
              <a:ext uri="{FF2B5EF4-FFF2-40B4-BE49-F238E27FC236}">
                <a16:creationId xmlns:a16="http://schemas.microsoft.com/office/drawing/2014/main" id="{94030ACA-1666-4583-9542-767D24DE2CF2}"/>
              </a:ext>
            </a:extLst>
          </p:cNvPr>
          <p:cNvSpPr/>
          <p:nvPr/>
        </p:nvSpPr>
        <p:spPr>
          <a:xfrm>
            <a:off x="202328" y="607822"/>
            <a:ext cx="11709779"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Langkah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Model 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pertama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dunia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melewati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jalur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1" u="none" strike="noStrike" kern="1200" cap="none" spc="0" normalizeH="0" baseline="0" noProof="0" dirty="0">
                <a:ln>
                  <a:noFill/>
                </a:ln>
                <a:solidFill>
                  <a:prstClr val="white"/>
                </a:solidFill>
                <a:effectLst/>
                <a:uLnTx/>
                <a:uFillTx/>
                <a:latin typeface="PT Sans"/>
                <a:ea typeface="Arial Unicode MS"/>
                <a:cs typeface="+mn-cs"/>
              </a:rPr>
              <a:t>assembly line</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Sekaligus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mengenalkan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sistem</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efisien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pabrikan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produktivitas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menerapkan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sistem</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upah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pabrik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5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dolar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AS per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hari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8 jam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kerja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T Sans"/>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sebelum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terjadinya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inflasi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dibandingkan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sebelumnya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terutama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pertama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kumulatif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6,44%.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November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diukur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perubahan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Index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Konsumen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(IHK)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mencapai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9,24%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kumulatif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inflasi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97,77 %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sebelumnya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yaitu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1992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4,94%.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Laju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inﬂasi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dipengaruhi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penyesuaian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BBM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Tarik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ongkos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distribusi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Pada 1993,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sekitar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500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ribu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Model 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laku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dunia. Demi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mengejar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permintaan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pun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menambah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hingga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20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fasilitas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perakitan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tersebar</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Pabrikan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juga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berhasil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mengakuisisi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Lincoln Motor Company pada 1922,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kemudian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merek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mewah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Lincoln dan Continental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milik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a:t>
            </a: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Semenjak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bisnis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makin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maju</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berkembang</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Selain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Model T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melegenda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memproduksi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sejumlah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truk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sedan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seperti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Mustang yang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produk</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andalan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berikutnya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bahkan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sempat</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mengakuisisi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memiliki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mayoritas</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sejumlah</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produsen</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global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seperti</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Jaguar, Aston Martin, Volvo, Land Rover, </a:t>
            </a:r>
            <a:r>
              <a:rPr kumimoji="0" lang="en-US" sz="1800" b="0" i="0" u="none" strike="noStrike" kern="1200" cap="none" spc="0" normalizeH="0" baseline="0" noProof="0" dirty="0" err="1">
                <a:ln>
                  <a:noFill/>
                </a:ln>
                <a:solidFill>
                  <a:prstClr val="white"/>
                </a:solidFill>
                <a:effectLst/>
                <a:uLnTx/>
                <a:uFillTx/>
                <a:latin typeface="PT Sans"/>
                <a:ea typeface="Arial Unicode MS"/>
                <a:cs typeface="+mn-cs"/>
              </a:rPr>
              <a:t>hingga</a:t>
            </a:r>
            <a:r>
              <a:rPr kumimoji="0" lang="en-US" sz="1800" b="0" i="0" u="none" strike="noStrike" kern="1200" cap="none" spc="0" normalizeH="0" baseline="0" noProof="0" dirty="0">
                <a:ln>
                  <a:noFill/>
                </a:ln>
                <a:solidFill>
                  <a:prstClr val="white"/>
                </a:solidFill>
                <a:effectLst/>
                <a:uLnTx/>
                <a:uFillTx/>
                <a:latin typeface="PT Sans"/>
                <a:ea typeface="Arial Unicode MS"/>
                <a:cs typeface="+mn-cs"/>
              </a:rPr>
              <a:t> Mazda.</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548438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Ford </a:t>
            </a:r>
            <a:r>
              <a:rPr lang="en-US" sz="3000" dirty="0" err="1"/>
              <a:t>Tahun</a:t>
            </a:r>
            <a:r>
              <a:rPr lang="en-US" sz="3000" dirty="0"/>
              <a:t> 1993 </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Terbukti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berdasarkan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0.80 %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sesuai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analisis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BPS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biasanya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naik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sekitar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0.89.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design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anak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terobosan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model T oleh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sehingga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naik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signifikan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tersebut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walaupun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ASEAN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namun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terlalu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berpengaruh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berinovasi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mengeluarkan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produk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terbaru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dibutuhkan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masyarakat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maupun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dunia. </a:t>
            </a:r>
          </a:p>
        </p:txBody>
      </p:sp>
      <p:pic>
        <p:nvPicPr>
          <p:cNvPr id="3" name="Gambar 2">
            <a:extLst>
              <a:ext uri="{FF2B5EF4-FFF2-40B4-BE49-F238E27FC236}">
                <a16:creationId xmlns:a16="http://schemas.microsoft.com/office/drawing/2014/main" id="{FC37621D-F3C5-4880-94FB-5A43BA2CBA6D}"/>
              </a:ext>
            </a:extLst>
          </p:cNvPr>
          <p:cNvPicPr>
            <a:picLocks noChangeAspect="1"/>
          </p:cNvPicPr>
          <p:nvPr/>
        </p:nvPicPr>
        <p:blipFill>
          <a:blip r:embed="rId2"/>
          <a:stretch>
            <a:fillRect/>
          </a:stretch>
        </p:blipFill>
        <p:spPr>
          <a:xfrm>
            <a:off x="309401" y="904730"/>
            <a:ext cx="11087469" cy="3915526"/>
          </a:xfrm>
          <a:prstGeom prst="rect">
            <a:avLst/>
          </a:prstGeom>
        </p:spPr>
      </p:pic>
      <p:cxnSp>
        <p:nvCxnSpPr>
          <p:cNvPr id="5" name="Konektor Panah Lurus 4">
            <a:extLst>
              <a:ext uri="{FF2B5EF4-FFF2-40B4-BE49-F238E27FC236}">
                <a16:creationId xmlns:a16="http://schemas.microsoft.com/office/drawing/2014/main" id="{46A9ACFB-1EEA-424E-AB0F-47F4F0878DC5}"/>
              </a:ext>
            </a:extLst>
          </p:cNvPr>
          <p:cNvCxnSpPr>
            <a:cxnSpLocks/>
          </p:cNvCxnSpPr>
          <p:nvPr/>
        </p:nvCxnSpPr>
        <p:spPr>
          <a:xfrm flipV="1">
            <a:off x="1749287" y="1524001"/>
            <a:ext cx="172278" cy="1470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Persegi Panjang 8">
            <a:extLst>
              <a:ext uri="{FF2B5EF4-FFF2-40B4-BE49-F238E27FC236}">
                <a16:creationId xmlns:a16="http://schemas.microsoft.com/office/drawing/2014/main" id="{2470152C-651B-4D71-B9E3-715D53DA7FB2}"/>
              </a:ext>
            </a:extLst>
          </p:cNvPr>
          <p:cNvSpPr/>
          <p:nvPr/>
        </p:nvSpPr>
        <p:spPr>
          <a:xfrm>
            <a:off x="1444487" y="3065930"/>
            <a:ext cx="636104" cy="3630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Arial Unicode MS"/>
                <a:cs typeface="+mn-cs"/>
              </a:rPr>
              <a:t>IPM 1993</a:t>
            </a:r>
          </a:p>
        </p:txBody>
      </p:sp>
    </p:spTree>
    <p:extLst>
      <p:ext uri="{BB962C8B-B14F-4D97-AF65-F5344CB8AC3E}">
        <p14:creationId xmlns:p14="http://schemas.microsoft.com/office/powerpoint/2010/main" val="1538398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634415" y="110574"/>
            <a:ext cx="14096467" cy="406500"/>
          </a:xfrm>
          <a:prstGeom prst="rect">
            <a:avLst/>
          </a:prstGeom>
        </p:spPr>
        <p:txBody>
          <a:bodyPr/>
          <a:lstStyle/>
          <a:p>
            <a:r>
              <a:rPr lang="en-US" sz="2000" dirty="0"/>
              <a:t>	</a:t>
            </a:r>
            <a:r>
              <a:rPr lang="en-US" sz="2000" dirty="0" err="1"/>
              <a:t>Perbandingan</a:t>
            </a:r>
            <a:r>
              <a:rPr lang="en-US" sz="2000" dirty="0"/>
              <a:t> </a:t>
            </a:r>
            <a:r>
              <a:rPr lang="en-US" sz="2000" dirty="0" err="1"/>
              <a:t>Saham</a:t>
            </a:r>
            <a:r>
              <a:rPr lang="en-US" sz="2000" dirty="0"/>
              <a:t> 2000 </a:t>
            </a:r>
            <a:r>
              <a:rPr lang="en-US" sz="2000" dirty="0" err="1"/>
              <a:t>Penurunan</a:t>
            </a:r>
            <a:r>
              <a:rPr lang="en-US" sz="2000" dirty="0"/>
              <a:t> Ford </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4" name="Gambar 3">
            <a:extLst>
              <a:ext uri="{FF2B5EF4-FFF2-40B4-BE49-F238E27FC236}">
                <a16:creationId xmlns:a16="http://schemas.microsoft.com/office/drawing/2014/main" id="{68E3B9BE-8F2B-45F2-A5CC-8414E246205E}"/>
              </a:ext>
            </a:extLst>
          </p:cNvPr>
          <p:cNvPicPr>
            <a:picLocks noChangeAspect="1"/>
          </p:cNvPicPr>
          <p:nvPr/>
        </p:nvPicPr>
        <p:blipFill>
          <a:blip r:embed="rId2"/>
          <a:stretch>
            <a:fillRect/>
          </a:stretch>
        </p:blipFill>
        <p:spPr>
          <a:xfrm>
            <a:off x="417230" y="613097"/>
            <a:ext cx="11579152" cy="6022761"/>
          </a:xfrm>
          <a:prstGeom prst="rect">
            <a:avLst/>
          </a:prstGeom>
        </p:spPr>
      </p:pic>
      <p:cxnSp>
        <p:nvCxnSpPr>
          <p:cNvPr id="6" name="Konektor Panah Lurus 5">
            <a:extLst>
              <a:ext uri="{FF2B5EF4-FFF2-40B4-BE49-F238E27FC236}">
                <a16:creationId xmlns:a16="http://schemas.microsoft.com/office/drawing/2014/main" id="{C8BD5B57-1C09-4874-9B28-D5033F4B078C}"/>
              </a:ext>
            </a:extLst>
          </p:cNvPr>
          <p:cNvCxnSpPr>
            <a:cxnSpLocks/>
          </p:cNvCxnSpPr>
          <p:nvPr/>
        </p:nvCxnSpPr>
        <p:spPr>
          <a:xfrm flipH="1">
            <a:off x="2579428" y="1842448"/>
            <a:ext cx="955342" cy="791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Persegi Panjang 7">
            <a:extLst>
              <a:ext uri="{FF2B5EF4-FFF2-40B4-BE49-F238E27FC236}">
                <a16:creationId xmlns:a16="http://schemas.microsoft.com/office/drawing/2014/main" id="{5E3EF6A0-0828-4925-BF94-BC3BF3CA8944}"/>
              </a:ext>
            </a:extLst>
          </p:cNvPr>
          <p:cNvSpPr/>
          <p:nvPr/>
        </p:nvSpPr>
        <p:spPr>
          <a:xfrm>
            <a:off x="2920621" y="1479452"/>
            <a:ext cx="2060812" cy="3629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a:ea typeface="Arial Unicode MS"/>
                <a:cs typeface="+mn-cs"/>
              </a:rPr>
              <a:t>Perlu</a:t>
            </a:r>
            <a:r>
              <a:rPr kumimoji="0" lang="en-US" sz="14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black"/>
                </a:solidFill>
                <a:effectLst/>
                <a:uLnTx/>
                <a:uFillTx/>
                <a:latin typeface="Arial"/>
                <a:ea typeface="Arial Unicode MS"/>
                <a:cs typeface="+mn-cs"/>
              </a:rPr>
              <a:t>dilakukan</a:t>
            </a:r>
            <a:r>
              <a:rPr kumimoji="0" lang="en-US" sz="14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400" b="0" i="0" u="none" strike="noStrike" kern="1200" cap="none" spc="0" normalizeH="0" baseline="0" noProof="0" dirty="0" err="1">
                <a:ln>
                  <a:noFill/>
                </a:ln>
                <a:solidFill>
                  <a:prstClr val="black"/>
                </a:solidFill>
                <a:effectLst/>
                <a:uLnTx/>
                <a:uFillTx/>
                <a:latin typeface="Arial"/>
                <a:ea typeface="Arial Unicode MS"/>
                <a:cs typeface="+mn-cs"/>
              </a:rPr>
              <a:t>analisis</a:t>
            </a:r>
            <a:endParaRPr kumimoji="0" lang="en-US" sz="1400" b="0" i="0" u="none" strike="noStrike" kern="1200" cap="none" spc="0" normalizeH="0" baseline="0" noProof="0" dirty="0">
              <a:ln>
                <a:noFill/>
              </a:ln>
              <a:solidFill>
                <a:prstClr val="black"/>
              </a:solidFill>
              <a:effectLst/>
              <a:uLnTx/>
              <a:uFillTx/>
              <a:latin typeface="Arial"/>
              <a:ea typeface="Arial Unicode MS"/>
              <a:cs typeface="+mn-cs"/>
            </a:endParaRPr>
          </a:p>
        </p:txBody>
      </p:sp>
    </p:spTree>
    <p:extLst>
      <p:ext uri="{BB962C8B-B14F-4D97-AF65-F5344CB8AC3E}">
        <p14:creationId xmlns:p14="http://schemas.microsoft.com/office/powerpoint/2010/main" val="3785932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2107029" y="115535"/>
            <a:ext cx="11573197" cy="252654"/>
          </a:xfrm>
        </p:spPr>
        <p:txBody>
          <a:bodyPr/>
          <a:lstStyle/>
          <a:p>
            <a:r>
              <a:rPr lang="en-US" sz="3000" dirty="0" err="1"/>
              <a:t>Analisis</a:t>
            </a:r>
            <a:r>
              <a:rPr lang="en-US" sz="3000" dirty="0"/>
              <a:t> </a:t>
            </a:r>
            <a:r>
              <a:rPr lang="en-US" sz="3000" dirty="0" err="1"/>
              <a:t>Saham</a:t>
            </a:r>
            <a:r>
              <a:rPr lang="en-US" sz="3000" dirty="0"/>
              <a:t> Ford </a:t>
            </a:r>
            <a:r>
              <a:rPr lang="en-US" sz="3000" dirty="0" err="1"/>
              <a:t>Tahun</a:t>
            </a:r>
            <a:r>
              <a:rPr lang="en-US" sz="3000" dirty="0"/>
              <a:t> 2000 – 2005 </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145800" y="481264"/>
            <a:ext cx="8004287" cy="59093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Resesi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ekonomi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bisnis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kemunduran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Cicit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Henry Ford, Bill Ford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menjabat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Executive Chairman pun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revitalisasi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2000.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ukuran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produknya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terkenal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besar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menghentikan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model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efisien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menguntungkan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menutup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pabrik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seluruh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dunia,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memotong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hampir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ribu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pekerja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fokus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SUV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eksperimen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teknologi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hibrida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br>
              <a:rPr kumimoji="0" lang="en-US" sz="1800" b="0" i="0" u="none" strike="noStrike" kern="1200" cap="none" spc="0" normalizeH="0" baseline="0" noProof="0" dirty="0">
                <a:ln>
                  <a:noFill/>
                </a:ln>
                <a:solidFill>
                  <a:prstClr val="white"/>
                </a:solidFill>
                <a:effectLst/>
                <a:uLnTx/>
                <a:uFillTx/>
                <a:latin typeface="Arial"/>
                <a:ea typeface="Arial Unicode MS"/>
                <a:cs typeface="+mn-cs"/>
              </a:rPr>
            </a:b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kondisi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menguntungkan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kesulitan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mempertahankan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keuntungan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akhirnya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2004 Ford dan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menandatangani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persetujuan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kerjasama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akses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menggunakan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teknologi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hibrida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gantinya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lisensi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patennya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Toyota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dan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Meningkat</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2005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mengumumkan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target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memproduksi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250.000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kendaraan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hibrida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2010,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namun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pertengahan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2006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mereka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mengumumkan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mungkin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mencapai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target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ongkos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sedikitnya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pasokan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baterai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komponen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sistem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penggerak</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8" name="Gambar 7">
            <a:extLst>
              <a:ext uri="{FF2B5EF4-FFF2-40B4-BE49-F238E27FC236}">
                <a16:creationId xmlns:a16="http://schemas.microsoft.com/office/drawing/2014/main" id="{20427AD2-1BB1-4B24-A4B2-D3AA5F8D98A2}"/>
              </a:ext>
            </a:extLst>
          </p:cNvPr>
          <p:cNvPicPr>
            <a:picLocks noChangeAspect="1"/>
          </p:cNvPicPr>
          <p:nvPr/>
        </p:nvPicPr>
        <p:blipFill>
          <a:blip r:embed="rId2"/>
          <a:stretch>
            <a:fillRect/>
          </a:stretch>
        </p:blipFill>
        <p:spPr>
          <a:xfrm>
            <a:off x="8128113" y="689111"/>
            <a:ext cx="4063887" cy="4691271"/>
          </a:xfrm>
          <a:prstGeom prst="rect">
            <a:avLst/>
          </a:prstGeom>
        </p:spPr>
      </p:pic>
    </p:spTree>
    <p:extLst>
      <p:ext uri="{BB962C8B-B14F-4D97-AF65-F5344CB8AC3E}">
        <p14:creationId xmlns:p14="http://schemas.microsoft.com/office/powerpoint/2010/main" val="4250641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Ford </a:t>
            </a:r>
            <a:r>
              <a:rPr lang="en-US" sz="3000" dirty="0" err="1"/>
              <a:t>Tahun</a:t>
            </a:r>
            <a:r>
              <a:rPr lang="en-US" sz="3000" dirty="0"/>
              <a:t> 2000 ( 2001 - 2005) </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0" y="3882887"/>
            <a:ext cx="10968199"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Terbukti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berdasarkan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0.6 %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memulihkan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ekonomi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tukar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rupiah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B.J Habibie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penurunan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harus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mementingkan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kebutuhan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sandang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papan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baru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membeli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tetapi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lapangan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pekerjaan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penurunannya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disebabkan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factor internal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terhadap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SDM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nn-NO" sz="1800" b="0" i="0" u="none" strike="noStrike" kern="1200" cap="none" spc="0" normalizeH="0" baseline="0" noProof="0" dirty="0">
                <a:ln>
                  <a:noFill/>
                </a:ln>
                <a:solidFill>
                  <a:prstClr val="white"/>
                </a:solidFill>
                <a:effectLst/>
                <a:uLnTx/>
                <a:uFillTx/>
                <a:latin typeface="Arial"/>
                <a:ea typeface="Arial Unicode MS"/>
                <a:cs typeface="+mn-cs"/>
              </a:rPr>
              <a:t>didirikan PT Ford Motor Indonesia (FMI) diresmikan pada bulan Juli 2000 sebagai Agen Tunggal Pemegang Merek (ATPM) Ford di Indonesia. FMI merupakan perwakilan Ford Motor Company (FMC) di Indonesia. Kebijakan pemerintah terkait pengembangan bisnis dimulai pada tahun 2000-an </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4" name="Gambar 3">
            <a:extLst>
              <a:ext uri="{FF2B5EF4-FFF2-40B4-BE49-F238E27FC236}">
                <a16:creationId xmlns:a16="http://schemas.microsoft.com/office/drawing/2014/main" id="{4138E157-385B-4C59-AA03-BB9B119D5DA1}"/>
              </a:ext>
            </a:extLst>
          </p:cNvPr>
          <p:cNvPicPr>
            <a:picLocks noChangeAspect="1"/>
          </p:cNvPicPr>
          <p:nvPr/>
        </p:nvPicPr>
        <p:blipFill>
          <a:blip r:embed="rId2"/>
          <a:stretch>
            <a:fillRect/>
          </a:stretch>
        </p:blipFill>
        <p:spPr>
          <a:xfrm>
            <a:off x="529488" y="904730"/>
            <a:ext cx="10766564" cy="2898644"/>
          </a:xfrm>
          <a:prstGeom prst="rect">
            <a:avLst/>
          </a:prstGeom>
        </p:spPr>
      </p:pic>
      <p:cxnSp>
        <p:nvCxnSpPr>
          <p:cNvPr id="6" name="Konektor Panah Lurus 5">
            <a:extLst>
              <a:ext uri="{FF2B5EF4-FFF2-40B4-BE49-F238E27FC236}">
                <a16:creationId xmlns:a16="http://schemas.microsoft.com/office/drawing/2014/main" id="{E2F5E6ED-FD63-4AC1-BCB4-DB5CF06439E6}"/>
              </a:ext>
            </a:extLst>
          </p:cNvPr>
          <p:cNvCxnSpPr>
            <a:cxnSpLocks/>
          </p:cNvCxnSpPr>
          <p:nvPr/>
        </p:nvCxnSpPr>
        <p:spPr>
          <a:xfrm flipH="1" flipV="1">
            <a:off x="1311965" y="1948071"/>
            <a:ext cx="112644" cy="1186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Persegi Panjang 9">
            <a:extLst>
              <a:ext uri="{FF2B5EF4-FFF2-40B4-BE49-F238E27FC236}">
                <a16:creationId xmlns:a16="http://schemas.microsoft.com/office/drawing/2014/main" id="{6B9900D6-E382-4E9F-A1C4-35A6A84B9C05}"/>
              </a:ext>
            </a:extLst>
          </p:cNvPr>
          <p:cNvSpPr/>
          <p:nvPr/>
        </p:nvSpPr>
        <p:spPr>
          <a:xfrm>
            <a:off x="1099931" y="3134138"/>
            <a:ext cx="834886" cy="2385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Unicode MS"/>
                <a:cs typeface="+mn-cs"/>
              </a:rPr>
              <a:t>IPM Ford </a:t>
            </a:r>
          </a:p>
        </p:txBody>
      </p:sp>
    </p:spTree>
    <p:extLst>
      <p:ext uri="{BB962C8B-B14F-4D97-AF65-F5344CB8AC3E}">
        <p14:creationId xmlns:p14="http://schemas.microsoft.com/office/powerpoint/2010/main" val="180308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205725" y="110574"/>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Penurunan</a:t>
            </a:r>
            <a:r>
              <a:rPr lang="en-US" sz="2000" dirty="0"/>
              <a:t> </a:t>
            </a:r>
            <a:r>
              <a:rPr lang="en-US" sz="2000" dirty="0" err="1"/>
              <a:t>Tahun</a:t>
            </a:r>
            <a:r>
              <a:rPr lang="en-US" sz="2000" dirty="0"/>
              <a:t> 2009 </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4" name="Gambar 3">
            <a:extLst>
              <a:ext uri="{FF2B5EF4-FFF2-40B4-BE49-F238E27FC236}">
                <a16:creationId xmlns:a16="http://schemas.microsoft.com/office/drawing/2014/main" id="{DF477448-D6ED-4782-82B9-82E8807B4B58}"/>
              </a:ext>
            </a:extLst>
          </p:cNvPr>
          <p:cNvPicPr>
            <a:picLocks noChangeAspect="1"/>
          </p:cNvPicPr>
          <p:nvPr/>
        </p:nvPicPr>
        <p:blipFill>
          <a:blip r:embed="rId2"/>
          <a:stretch>
            <a:fillRect/>
          </a:stretch>
        </p:blipFill>
        <p:spPr>
          <a:xfrm>
            <a:off x="461251" y="585136"/>
            <a:ext cx="10985972" cy="5610948"/>
          </a:xfrm>
          <a:prstGeom prst="rect">
            <a:avLst/>
          </a:prstGeom>
        </p:spPr>
      </p:pic>
      <p:cxnSp>
        <p:nvCxnSpPr>
          <p:cNvPr id="6" name="Konektor Panah Lurus 5">
            <a:extLst>
              <a:ext uri="{FF2B5EF4-FFF2-40B4-BE49-F238E27FC236}">
                <a16:creationId xmlns:a16="http://schemas.microsoft.com/office/drawing/2014/main" id="{B8882FD9-7612-4571-82D9-9D9B08062FF3}"/>
              </a:ext>
            </a:extLst>
          </p:cNvPr>
          <p:cNvCxnSpPr>
            <a:cxnSpLocks/>
          </p:cNvCxnSpPr>
          <p:nvPr/>
        </p:nvCxnSpPr>
        <p:spPr>
          <a:xfrm flipH="1">
            <a:off x="6482688" y="3207224"/>
            <a:ext cx="436727" cy="1221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Persegi Panjang 7">
            <a:extLst>
              <a:ext uri="{FF2B5EF4-FFF2-40B4-BE49-F238E27FC236}">
                <a16:creationId xmlns:a16="http://schemas.microsoft.com/office/drawing/2014/main" id="{094A28EC-4ED9-43BD-B419-EEE5C01A70CB}"/>
              </a:ext>
            </a:extLst>
          </p:cNvPr>
          <p:cNvSpPr/>
          <p:nvPr/>
        </p:nvSpPr>
        <p:spPr>
          <a:xfrm>
            <a:off x="5954237" y="2941225"/>
            <a:ext cx="2616557" cy="3958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Perlu</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Analisis</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Tree>
    <p:extLst>
      <p:ext uri="{BB962C8B-B14F-4D97-AF65-F5344CB8AC3E}">
        <p14:creationId xmlns:p14="http://schemas.microsoft.com/office/powerpoint/2010/main" val="318193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615049" y="0"/>
            <a:ext cx="11573197" cy="724247"/>
          </a:xfrm>
        </p:spPr>
        <p:txBody>
          <a:bodyPr/>
          <a:lstStyle/>
          <a:p>
            <a:r>
              <a:rPr lang="en-US" sz="1800" dirty="0" err="1"/>
              <a:t>Analisis</a:t>
            </a:r>
            <a:r>
              <a:rPr lang="en-US" sz="1800" dirty="0"/>
              <a:t> </a:t>
            </a:r>
            <a:r>
              <a:rPr lang="en-US" sz="1800" dirty="0" err="1"/>
              <a:t>Saham</a:t>
            </a:r>
            <a:r>
              <a:rPr lang="en-US" sz="1800" dirty="0"/>
              <a:t> Ford </a:t>
            </a:r>
            <a:r>
              <a:rPr lang="en-US" sz="1800" dirty="0" err="1"/>
              <a:t>Tahun</a:t>
            </a:r>
            <a:r>
              <a:rPr lang="en-US" sz="1800" dirty="0"/>
              <a:t> 2009-2010</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0" y="582220"/>
            <a:ext cx="12192000" cy="64633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November 2008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menjelang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2009,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mengurangi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kepemilikan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Mazda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33.4%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13.4%.</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18 November 2010,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mengurangi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kepemilikan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hingga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saja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bertujuan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fleksibilitas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mengembangkan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di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berkembang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dan Mazda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tetap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partner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strategis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melalui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pertukaran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informasi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teknologi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termasuk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pabrik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joint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ventura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Flat Rock, Michigan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disebut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Auto Alliance.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UU No 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2007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Penanaman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Modal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Pengurangan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Tax Holiday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dimana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tax holiday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tetap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dilanjutkan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perlu</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diperlukan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revisi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misalkan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kriteria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durasi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agar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terlalu</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banyak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potensial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loss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penerimaan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memperbaiki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landasan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hukum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tax holiday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semula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berasal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Pasal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18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ayat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(7) UU No. 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tentang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Penanaman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Modal, agar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dimasukkan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UU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PPh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supaya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mempunyai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landasan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hukum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lebih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karena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seharusnya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ketika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berbicara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acuan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hukumnya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harus</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berasal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ranah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pajak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lex</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specialis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Akibatnya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investor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mulai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tertarik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Ford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alhasil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meskipun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usahanya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mengakuisisi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truk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lainnya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Keadaan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ekonomi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terbaik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sejak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1997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menjadikan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pihak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pemerintah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antisipasi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agar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turun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perekonomiannya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Menurut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saya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UU No.25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2007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menganut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prinsip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non-discriminatory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boleh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perlakuan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istimewa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investor domestic.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alasan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UKM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misalnya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membedakan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ford,jaguar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lainnya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digugat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peraturan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pengambilalihan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kompensasi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masih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efektif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2162042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IPM </a:t>
            </a:r>
            <a:r>
              <a:rPr lang="en-US" sz="3000" dirty="0" err="1"/>
              <a:t>Terhadap</a:t>
            </a:r>
            <a:r>
              <a:rPr lang="en-US" sz="3000" dirty="0"/>
              <a:t> Ford </a:t>
            </a:r>
            <a:r>
              <a:rPr lang="en-US" sz="3000" dirty="0" err="1"/>
              <a:t>Tahun</a:t>
            </a:r>
            <a:r>
              <a:rPr lang="en-US" sz="3000" dirty="0"/>
              <a:t> 2009</a:t>
            </a:r>
          </a:p>
        </p:txBody>
      </p:sp>
      <p:sp>
        <p:nvSpPr>
          <p:cNvPr id="18" name="Kotak Teks 17">
            <a:extLst>
              <a:ext uri="{FF2B5EF4-FFF2-40B4-BE49-F238E27FC236}">
                <a16:creationId xmlns:a16="http://schemas.microsoft.com/office/drawing/2014/main" id="{02B6676A-3F1E-40E4-94EB-A172CE107314}"/>
              </a:ext>
            </a:extLst>
          </p:cNvPr>
          <p:cNvSpPr txBox="1"/>
          <p:nvPr/>
        </p:nvSpPr>
        <p:spPr>
          <a:xfrm>
            <a:off x="428671" y="4820256"/>
            <a:ext cx="10968199" cy="175432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Terbukti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berdasarkan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IPM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2009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0.8 %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berjaya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perekonomian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terlepas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krisis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1997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tukar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rupiah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sudah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subsid BBM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swasembada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oleh SBY pada masa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Kaitannya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mengalami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tetapi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kebijakan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tentang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penanaman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modal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pemerintah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efektif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karena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mengandung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prinsip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non-discriminatory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negara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boleh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memberikan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perlakuan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istimewa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kepada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investor domestic. </a:t>
            </a:r>
          </a:p>
        </p:txBody>
      </p:sp>
      <p:pic>
        <p:nvPicPr>
          <p:cNvPr id="3" name="Gambar 2">
            <a:extLst>
              <a:ext uri="{FF2B5EF4-FFF2-40B4-BE49-F238E27FC236}">
                <a16:creationId xmlns:a16="http://schemas.microsoft.com/office/drawing/2014/main" id="{E0C9B110-702C-4F5E-B4BB-AE09FABD2995}"/>
              </a:ext>
            </a:extLst>
          </p:cNvPr>
          <p:cNvPicPr>
            <a:picLocks noChangeAspect="1"/>
          </p:cNvPicPr>
          <p:nvPr/>
        </p:nvPicPr>
        <p:blipFill>
          <a:blip r:embed="rId2"/>
          <a:stretch>
            <a:fillRect/>
          </a:stretch>
        </p:blipFill>
        <p:spPr>
          <a:xfrm>
            <a:off x="649149" y="746907"/>
            <a:ext cx="10747721" cy="4073349"/>
          </a:xfrm>
          <a:prstGeom prst="rect">
            <a:avLst/>
          </a:prstGeom>
        </p:spPr>
      </p:pic>
      <p:cxnSp>
        <p:nvCxnSpPr>
          <p:cNvPr id="6" name="Konektor Panah Lurus 5">
            <a:extLst>
              <a:ext uri="{FF2B5EF4-FFF2-40B4-BE49-F238E27FC236}">
                <a16:creationId xmlns:a16="http://schemas.microsoft.com/office/drawing/2014/main" id="{F34E0D26-D855-4F70-8A40-03738F04E092}"/>
              </a:ext>
            </a:extLst>
          </p:cNvPr>
          <p:cNvCxnSpPr>
            <a:cxnSpLocks/>
          </p:cNvCxnSpPr>
          <p:nvPr/>
        </p:nvCxnSpPr>
        <p:spPr>
          <a:xfrm flipH="1" flipV="1">
            <a:off x="1510748" y="1471154"/>
            <a:ext cx="251792" cy="2053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Persegi Panjang 12">
            <a:extLst>
              <a:ext uri="{FF2B5EF4-FFF2-40B4-BE49-F238E27FC236}">
                <a16:creationId xmlns:a16="http://schemas.microsoft.com/office/drawing/2014/main" id="{A8A18D74-11C4-43BD-8B58-87AEB5E46D1F}"/>
              </a:ext>
            </a:extLst>
          </p:cNvPr>
          <p:cNvSpPr/>
          <p:nvPr/>
        </p:nvSpPr>
        <p:spPr>
          <a:xfrm>
            <a:off x="1510748" y="3525078"/>
            <a:ext cx="1510747" cy="3313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IPM 2009</a:t>
            </a:r>
          </a:p>
        </p:txBody>
      </p:sp>
    </p:spTree>
    <p:extLst>
      <p:ext uri="{BB962C8B-B14F-4D97-AF65-F5344CB8AC3E}">
        <p14:creationId xmlns:p14="http://schemas.microsoft.com/office/powerpoint/2010/main" val="261336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F42D07-E1F6-4F21-9CF8-398BC8E5FCEB}"/>
              </a:ext>
            </a:extLst>
          </p:cNvPr>
          <p:cNvSpPr txBox="1"/>
          <p:nvPr/>
        </p:nvSpPr>
        <p:spPr>
          <a:xfrm>
            <a:off x="546351" y="525287"/>
            <a:ext cx="10729539" cy="930447"/>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altLang="ko-KR" sz="3800" spc="600" dirty="0" err="1">
                <a:solidFill>
                  <a:srgbClr val="FFFFFF"/>
                </a:solidFill>
                <a:latin typeface="+mj-lt"/>
                <a:ea typeface="+mj-ea"/>
                <a:cs typeface="+mj-cs"/>
              </a:rPr>
              <a:t>Grafik</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Saham</a:t>
            </a:r>
            <a:r>
              <a:rPr lang="en-US" altLang="ko-KR" sz="3800" spc="600" dirty="0">
                <a:solidFill>
                  <a:srgbClr val="FFFFFF"/>
                </a:solidFill>
                <a:latin typeface="+mj-lt"/>
                <a:ea typeface="+mj-ea"/>
                <a:cs typeface="+mj-cs"/>
              </a:rPr>
              <a:t> 5 </a:t>
            </a:r>
            <a:r>
              <a:rPr lang="en-US" altLang="ko-KR" sz="3800" spc="600" dirty="0" err="1">
                <a:solidFill>
                  <a:srgbClr val="FFFFFF"/>
                </a:solidFill>
                <a:latin typeface="+mj-lt"/>
                <a:ea typeface="+mj-ea"/>
                <a:cs typeface="+mj-cs"/>
              </a:rPr>
              <a:t>Tahun</a:t>
            </a:r>
            <a:r>
              <a:rPr lang="en-US" altLang="ko-KR" sz="3800" spc="600" dirty="0">
                <a:solidFill>
                  <a:srgbClr val="FFFFFF"/>
                </a:solidFill>
                <a:latin typeface="+mj-lt"/>
                <a:ea typeface="+mj-ea"/>
                <a:cs typeface="+mj-cs"/>
              </a:rPr>
              <a:t> </a:t>
            </a:r>
            <a:r>
              <a:rPr lang="en-US" altLang="ko-KR" sz="3800" spc="600" dirty="0" err="1">
                <a:solidFill>
                  <a:srgbClr val="FFFFFF"/>
                </a:solidFill>
                <a:latin typeface="+mj-lt"/>
                <a:ea typeface="+mj-ea"/>
                <a:cs typeface="+mj-cs"/>
              </a:rPr>
              <a:t>Terakhir</a:t>
            </a:r>
            <a:endParaRPr lang="en-US" altLang="ko-KR" sz="3800" spc="600" dirty="0">
              <a:solidFill>
                <a:srgbClr val="FFFFFF"/>
              </a:solidFill>
              <a:latin typeface="+mj-lt"/>
              <a:ea typeface="+mj-ea"/>
              <a:cs typeface="+mj-cs"/>
            </a:endParaRPr>
          </a:p>
          <a:p>
            <a:pPr algn="ctr">
              <a:lnSpc>
                <a:spcPct val="90000"/>
              </a:lnSpc>
              <a:spcBef>
                <a:spcPct val="0"/>
              </a:spcBef>
              <a:spcAft>
                <a:spcPts val="600"/>
              </a:spcAft>
            </a:pPr>
            <a:r>
              <a:rPr lang="en-US" altLang="ko-KR" sz="3800" spc="600" dirty="0">
                <a:solidFill>
                  <a:srgbClr val="FFFFFF"/>
                </a:solidFill>
                <a:latin typeface="+mj-lt"/>
                <a:ea typeface="+mj-ea"/>
                <a:cs typeface="+mj-cs"/>
              </a:rPr>
              <a:t> (2016-2019) </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1" name="Group 62">
            <a:extLst>
              <a:ext uri="{FF2B5EF4-FFF2-40B4-BE49-F238E27FC236}">
                <a16:creationId xmlns:a16="http://schemas.microsoft.com/office/drawing/2014/main" id="{15494245-C4DC-41B9-B99B-F0A4F66A6481}"/>
              </a:ext>
            </a:extLst>
          </p:cNvPr>
          <p:cNvGrpSpPr/>
          <p:nvPr/>
        </p:nvGrpSpPr>
        <p:grpSpPr>
          <a:xfrm>
            <a:off x="10109964" y="55602"/>
            <a:ext cx="2082036" cy="904294"/>
            <a:chOff x="2051720" y="2132856"/>
            <a:chExt cx="3419425" cy="3456384"/>
          </a:xfrm>
          <a:solidFill>
            <a:schemeClr val="accent1"/>
          </a:solidFill>
        </p:grpSpPr>
        <p:sp>
          <p:nvSpPr>
            <p:cNvPr id="22" name="Rounded Rectangle 1">
              <a:extLst>
                <a:ext uri="{FF2B5EF4-FFF2-40B4-BE49-F238E27FC236}">
                  <a16:creationId xmlns:a16="http://schemas.microsoft.com/office/drawing/2014/main" id="{26035769-ACBA-424A-B65D-889DFCA8EB91}"/>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ed Rectangle 1">
              <a:extLst>
                <a:ext uri="{FF2B5EF4-FFF2-40B4-BE49-F238E27FC236}">
                  <a16:creationId xmlns:a16="http://schemas.microsoft.com/office/drawing/2014/main" id="{FD4D934D-F405-4987-89CE-009124492B4B}"/>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
              <a:extLst>
                <a:ext uri="{FF2B5EF4-FFF2-40B4-BE49-F238E27FC236}">
                  <a16:creationId xmlns:a16="http://schemas.microsoft.com/office/drawing/2014/main" id="{59D72DC7-4623-4860-98A0-9E783F6FCE9F}"/>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Rounded Rectangle 1">
              <a:extLst>
                <a:ext uri="{FF2B5EF4-FFF2-40B4-BE49-F238E27FC236}">
                  <a16:creationId xmlns:a16="http://schemas.microsoft.com/office/drawing/2014/main" id="{3C5691F2-5958-4C58-B91B-AB051B2C450B}"/>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1">
              <a:extLst>
                <a:ext uri="{FF2B5EF4-FFF2-40B4-BE49-F238E27FC236}">
                  <a16:creationId xmlns:a16="http://schemas.microsoft.com/office/drawing/2014/main" id="{AA2C5F00-E262-4C5A-A26B-232EC60C1A70}"/>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57D2E42D-7B10-47BA-95C1-6F4F06B2C740}"/>
              </a:ext>
            </a:extLst>
          </p:cNvPr>
          <p:cNvPicPr>
            <a:picLocks noChangeAspect="1"/>
          </p:cNvPicPr>
          <p:nvPr/>
        </p:nvPicPr>
        <p:blipFill>
          <a:blip r:embed="rId2"/>
          <a:stretch>
            <a:fillRect/>
          </a:stretch>
        </p:blipFill>
        <p:spPr>
          <a:xfrm>
            <a:off x="336543" y="1397241"/>
            <a:ext cx="11575560" cy="5308359"/>
          </a:xfrm>
          <a:prstGeom prst="rect">
            <a:avLst/>
          </a:prstGeom>
        </p:spPr>
      </p:pic>
    </p:spTree>
    <p:extLst>
      <p:ext uri="{BB962C8B-B14F-4D97-AF65-F5344CB8AC3E}">
        <p14:creationId xmlns:p14="http://schemas.microsoft.com/office/powerpoint/2010/main" val="3089045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464252" y="75608"/>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a:t>
            </a:r>
            <a:r>
              <a:rPr lang="en-US" sz="2000" dirty="0" err="1"/>
              <a:t>Penurunan</a:t>
            </a:r>
            <a:r>
              <a:rPr lang="en-US" sz="2000" dirty="0"/>
              <a:t> </a:t>
            </a:r>
            <a:r>
              <a:rPr lang="en-US" sz="2000" dirty="0" err="1"/>
              <a:t>Tahun</a:t>
            </a:r>
            <a:r>
              <a:rPr lang="en-US" sz="2000" dirty="0"/>
              <a:t> 2016-2019 &amp; </a:t>
            </a:r>
            <a:r>
              <a:rPr lang="en-US" sz="2000" dirty="0" err="1"/>
              <a:t>Analisis</a:t>
            </a:r>
            <a:r>
              <a:rPr lang="en-US" sz="2000" dirty="0"/>
              <a:t> </a:t>
            </a:r>
            <a:r>
              <a:rPr lang="en-US" sz="2000" dirty="0" err="1"/>
              <a:t>Saham</a:t>
            </a:r>
            <a:r>
              <a:rPr lang="en-US" sz="2000" dirty="0"/>
              <a:t> </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grpSp>
      <p:pic>
        <p:nvPicPr>
          <p:cNvPr id="3" name="Gambar 2">
            <a:extLst>
              <a:ext uri="{FF2B5EF4-FFF2-40B4-BE49-F238E27FC236}">
                <a16:creationId xmlns:a16="http://schemas.microsoft.com/office/drawing/2014/main" id="{00D7705F-EAC1-4911-9AC3-740A3F2CDF8C}"/>
              </a:ext>
            </a:extLst>
          </p:cNvPr>
          <p:cNvPicPr>
            <a:picLocks noChangeAspect="1"/>
          </p:cNvPicPr>
          <p:nvPr/>
        </p:nvPicPr>
        <p:blipFill>
          <a:blip r:embed="rId2"/>
          <a:stretch>
            <a:fillRect/>
          </a:stretch>
        </p:blipFill>
        <p:spPr>
          <a:xfrm>
            <a:off x="520000" y="607822"/>
            <a:ext cx="11151999" cy="3732166"/>
          </a:xfrm>
          <a:prstGeom prst="rect">
            <a:avLst/>
          </a:prstGeom>
        </p:spPr>
      </p:pic>
      <p:cxnSp>
        <p:nvCxnSpPr>
          <p:cNvPr id="7" name="Konektor Panah Lurus 6">
            <a:extLst>
              <a:ext uri="{FF2B5EF4-FFF2-40B4-BE49-F238E27FC236}">
                <a16:creationId xmlns:a16="http://schemas.microsoft.com/office/drawing/2014/main" id="{D9C7BD43-9E31-4E7B-BD3F-FFF1D0A1725C}"/>
              </a:ext>
            </a:extLst>
          </p:cNvPr>
          <p:cNvCxnSpPr>
            <a:cxnSpLocks/>
          </p:cNvCxnSpPr>
          <p:nvPr/>
        </p:nvCxnSpPr>
        <p:spPr>
          <a:xfrm flipH="1">
            <a:off x="6632812" y="1129627"/>
            <a:ext cx="996287" cy="480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Persegi Panjang 9">
            <a:extLst>
              <a:ext uri="{FF2B5EF4-FFF2-40B4-BE49-F238E27FC236}">
                <a16:creationId xmlns:a16="http://schemas.microsoft.com/office/drawing/2014/main" id="{6F386D14-F98E-43BA-BE8F-0FE0076A37F5}"/>
              </a:ext>
            </a:extLst>
          </p:cNvPr>
          <p:cNvSpPr/>
          <p:nvPr/>
        </p:nvSpPr>
        <p:spPr>
          <a:xfrm>
            <a:off x="7171899" y="785296"/>
            <a:ext cx="2852382" cy="344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Perlu</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Dilakukan</a:t>
            </a: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black"/>
                </a:solidFill>
                <a:effectLst/>
                <a:uLnTx/>
                <a:uFillTx/>
                <a:latin typeface="Arial"/>
                <a:ea typeface="Arial Unicode MS"/>
                <a:cs typeface="+mn-cs"/>
              </a:rPr>
              <a:t>Analisis</a:t>
            </a: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13" name="Kotak Teks 12">
            <a:extLst>
              <a:ext uri="{FF2B5EF4-FFF2-40B4-BE49-F238E27FC236}">
                <a16:creationId xmlns:a16="http://schemas.microsoft.com/office/drawing/2014/main" id="{8682FF35-ED3A-4340-A837-2658FAF6FA41}"/>
              </a:ext>
            </a:extLst>
          </p:cNvPr>
          <p:cNvSpPr txBox="1"/>
          <p:nvPr/>
        </p:nvSpPr>
        <p:spPr>
          <a:xfrm>
            <a:off x="520000" y="4339988"/>
            <a:ext cx="11112215"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25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Januari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2016,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memutuskan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hengkang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pasar Indonesia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Jepang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Motor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agen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tunggal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menyatakan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bahwa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mereka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menunjuk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RMA Group,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sebuah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berbasis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Thailand,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sebagai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pelaksana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layanan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purna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jual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garansi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ketersediaan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suku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cadang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Indonesia.Kelemahan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kancah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persaingan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bisnis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dipicu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sejumlah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faktor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Salah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satunya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kata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keberadaan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di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tidak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didukung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komponen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Hal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berbeda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kendaraan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bermotor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lain yang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membangun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struktur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komponen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Indonesia.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Hanya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mengandalkan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Pasar Indonesia.</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2359236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err="1"/>
              <a:t>Korelasi</a:t>
            </a:r>
            <a:r>
              <a:rPr lang="en-US" sz="2000" dirty="0"/>
              <a:t> Matrix IPM </a:t>
            </a:r>
            <a:r>
              <a:rPr lang="en-US" sz="2000" dirty="0" err="1"/>
              <a:t>Terhadap</a:t>
            </a:r>
            <a:r>
              <a:rPr lang="en-US" sz="2000" dirty="0"/>
              <a:t> Ford</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0" name="Tabel 9">
            <a:extLst>
              <a:ext uri="{FF2B5EF4-FFF2-40B4-BE49-F238E27FC236}">
                <a16:creationId xmlns:a16="http://schemas.microsoft.com/office/drawing/2014/main" id="{D695F9E4-BD44-48D0-BCBE-134378DA9EFC}"/>
              </a:ext>
            </a:extLst>
          </p:cNvPr>
          <p:cNvGraphicFramePr>
            <a:graphicFrameLocks noGrp="1"/>
          </p:cNvGraphicFramePr>
          <p:nvPr>
            <p:extLst>
              <p:ext uri="{D42A27DB-BD31-4B8C-83A1-F6EECF244321}">
                <p14:modId xmlns:p14="http://schemas.microsoft.com/office/powerpoint/2010/main" val="3218840033"/>
              </p:ext>
            </p:extLst>
          </p:nvPr>
        </p:nvGraphicFramePr>
        <p:xfrm>
          <a:off x="4906150" y="1186293"/>
          <a:ext cx="7150859" cy="5635934"/>
        </p:xfrm>
        <a:graphic>
          <a:graphicData uri="http://schemas.openxmlformats.org/drawingml/2006/table">
            <a:tbl>
              <a:tblPr firstRow="1" bandRow="1">
                <a:tableStyleId>{5C22544A-7EE6-4342-B048-85BDC9FD1C3A}</a:tableStyleId>
              </a:tblPr>
              <a:tblGrid>
                <a:gridCol w="1647623">
                  <a:extLst>
                    <a:ext uri="{9D8B030D-6E8A-4147-A177-3AD203B41FA5}">
                      <a16:colId xmlns:a16="http://schemas.microsoft.com/office/drawing/2014/main" val="1922124573"/>
                    </a:ext>
                  </a:extLst>
                </a:gridCol>
                <a:gridCol w="1688576">
                  <a:extLst>
                    <a:ext uri="{9D8B030D-6E8A-4147-A177-3AD203B41FA5}">
                      <a16:colId xmlns:a16="http://schemas.microsoft.com/office/drawing/2014/main" val="4250365412"/>
                    </a:ext>
                  </a:extLst>
                </a:gridCol>
                <a:gridCol w="1753311">
                  <a:extLst>
                    <a:ext uri="{9D8B030D-6E8A-4147-A177-3AD203B41FA5}">
                      <a16:colId xmlns:a16="http://schemas.microsoft.com/office/drawing/2014/main" val="843137268"/>
                    </a:ext>
                  </a:extLst>
                </a:gridCol>
                <a:gridCol w="2061349">
                  <a:extLst>
                    <a:ext uri="{9D8B030D-6E8A-4147-A177-3AD203B41FA5}">
                      <a16:colId xmlns:a16="http://schemas.microsoft.com/office/drawing/2014/main" val="666357205"/>
                    </a:ext>
                  </a:extLst>
                </a:gridCol>
              </a:tblGrid>
              <a:tr h="515294">
                <a:tc>
                  <a:txBody>
                    <a:bodyPr/>
                    <a:lstStyle/>
                    <a:p>
                      <a:r>
                        <a:rPr lang="en-US" dirty="0"/>
                        <a:t>Parameter I</a:t>
                      </a:r>
                    </a:p>
                  </a:txBody>
                  <a:tcPr/>
                </a:tc>
                <a:tc>
                  <a:txBody>
                    <a:bodyPr/>
                    <a:lstStyle/>
                    <a:p>
                      <a:r>
                        <a:rPr lang="en-US" dirty="0"/>
                        <a:t>Parameter 2</a:t>
                      </a:r>
                    </a:p>
                  </a:txBody>
                  <a:tcPr/>
                </a:tc>
                <a:tc>
                  <a:txBody>
                    <a:bodyPr/>
                    <a:lstStyle/>
                    <a:p>
                      <a:r>
                        <a:rPr lang="en-US" dirty="0" err="1"/>
                        <a:t>Perbandingan</a:t>
                      </a:r>
                      <a:r>
                        <a:rPr lang="en-US" dirty="0"/>
                        <a:t> </a:t>
                      </a:r>
                    </a:p>
                  </a:txBody>
                  <a:tcPr/>
                </a:tc>
                <a:tc>
                  <a:txBody>
                    <a:bodyPr/>
                    <a:lstStyle/>
                    <a:p>
                      <a:r>
                        <a:rPr lang="en-US" dirty="0" err="1"/>
                        <a:t>Saham</a:t>
                      </a:r>
                      <a:r>
                        <a:rPr lang="en-US" dirty="0"/>
                        <a:t> </a:t>
                      </a:r>
                      <a:r>
                        <a:rPr lang="en-US" dirty="0" err="1"/>
                        <a:t>Akhir</a:t>
                      </a:r>
                      <a:endParaRPr lang="en-US" dirty="0"/>
                    </a:p>
                  </a:txBody>
                  <a:tcPr/>
                </a:tc>
                <a:extLst>
                  <a:ext uri="{0D108BD9-81ED-4DB2-BD59-A6C34878D82A}">
                    <a16:rowId xmlns:a16="http://schemas.microsoft.com/office/drawing/2014/main" val="1155668788"/>
                  </a:ext>
                </a:extLst>
              </a:tr>
              <a:tr h="179408">
                <a:tc>
                  <a:txBody>
                    <a:bodyPr/>
                    <a:lstStyle/>
                    <a:p>
                      <a:r>
                        <a:rPr lang="en-US" dirty="0" err="1"/>
                        <a:t>Standar</a:t>
                      </a:r>
                      <a:r>
                        <a:rPr lang="en-US" dirty="0"/>
                        <a:t> </a:t>
                      </a:r>
                      <a:r>
                        <a:rPr lang="en-US" dirty="0" err="1"/>
                        <a:t>Hidup</a:t>
                      </a:r>
                      <a:endParaRPr lang="en-US" dirty="0"/>
                    </a:p>
                  </a:txBody>
                  <a:tcPr/>
                </a:tc>
                <a:tc>
                  <a:txBody>
                    <a:bodyPr/>
                    <a:lstStyle/>
                    <a:p>
                      <a:r>
                        <a:rPr lang="en-US" dirty="0"/>
                        <a:t>Open</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682945293"/>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Adj Close</a:t>
                      </a:r>
                    </a:p>
                  </a:txBody>
                  <a:tcPr/>
                </a:tc>
                <a:tc>
                  <a:txBody>
                    <a:bodyPr/>
                    <a:lstStyle/>
                    <a:p>
                      <a:r>
                        <a:rPr lang="en-US" dirty="0" err="1"/>
                        <a:t>Berbanding</a:t>
                      </a:r>
                      <a:r>
                        <a:rPr lang="en-US" dirty="0"/>
                        <a:t> </a:t>
                      </a:r>
                      <a:r>
                        <a:rPr lang="en-US" dirty="0" err="1"/>
                        <a:t>Terbalik</a:t>
                      </a:r>
                      <a:endParaRPr lang="en-US" dirty="0"/>
                    </a:p>
                  </a:txBody>
                  <a:tcPr/>
                </a:tc>
                <a:tc>
                  <a:txBody>
                    <a:bodyPr/>
                    <a:lstStyle/>
                    <a:p>
                      <a:r>
                        <a:rPr lang="en-US" dirty="0" err="1"/>
                        <a:t>Fluktuatif</a:t>
                      </a:r>
                      <a:endParaRPr lang="en-US" dirty="0"/>
                    </a:p>
                  </a:txBody>
                  <a:tcPr/>
                </a:tc>
                <a:extLst>
                  <a:ext uri="{0D108BD9-81ED-4DB2-BD59-A6C34878D82A}">
                    <a16:rowId xmlns:a16="http://schemas.microsoft.com/office/drawing/2014/main" val="285606676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Tukar</a:t>
                      </a:r>
                      <a:r>
                        <a:rPr lang="en-US" dirty="0"/>
                        <a:t> Rupiah</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460493164"/>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Pengangguran</a:t>
                      </a:r>
                      <a:endParaRPr lang="en-US" dirty="0"/>
                    </a:p>
                  </a:txBody>
                  <a:tcPr/>
                </a:tc>
                <a:tc>
                  <a:txBody>
                    <a:bodyPr/>
                    <a:lstStyle/>
                    <a:p>
                      <a:r>
                        <a:rPr lang="en-US" dirty="0" err="1"/>
                        <a:t>Berbanding</a:t>
                      </a:r>
                      <a:r>
                        <a:rPr lang="en-US" dirty="0"/>
                        <a:t> </a:t>
                      </a:r>
                      <a:r>
                        <a:rPr lang="en-US" dirty="0" err="1"/>
                        <a:t>Terbalik</a:t>
                      </a:r>
                      <a:r>
                        <a:rPr lang="en-US" dirty="0"/>
                        <a:t> </a:t>
                      </a:r>
                    </a:p>
                  </a:txBody>
                  <a:tcPr/>
                </a:tc>
                <a:tc>
                  <a:txBody>
                    <a:bodyPr/>
                    <a:lstStyle/>
                    <a:p>
                      <a:r>
                        <a:rPr lang="en-US" dirty="0" err="1"/>
                        <a:t>Fluktuatif</a:t>
                      </a:r>
                      <a:endParaRPr lang="en-US" dirty="0"/>
                    </a:p>
                  </a:txBody>
                  <a:tcPr/>
                </a:tc>
                <a:extLst>
                  <a:ext uri="{0D108BD9-81ED-4DB2-BD59-A6C34878D82A}">
                    <a16:rowId xmlns:a16="http://schemas.microsoft.com/office/drawing/2014/main" val="3139197831"/>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Kesehatan</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139190619"/>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a:t>Tingkat Pendidikan</a:t>
                      </a:r>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4099136762"/>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Harapan</a:t>
                      </a:r>
                      <a:r>
                        <a:rPr lang="en-US" dirty="0"/>
                        <a:t> </a:t>
                      </a:r>
                      <a:r>
                        <a:rPr lang="en-US" dirty="0" err="1"/>
                        <a:t>Hidup</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3857835720"/>
                  </a:ext>
                </a:extLst>
              </a:tr>
              <a:tr h="515294">
                <a:tc>
                  <a:txBody>
                    <a:bodyPr/>
                    <a:lstStyle/>
                    <a:p>
                      <a:r>
                        <a:rPr lang="en-US" dirty="0" err="1"/>
                        <a:t>Standar</a:t>
                      </a:r>
                      <a:r>
                        <a:rPr lang="en-US" dirty="0"/>
                        <a:t> </a:t>
                      </a:r>
                      <a:r>
                        <a:rPr lang="en-US" dirty="0" err="1"/>
                        <a:t>Hidup</a:t>
                      </a:r>
                      <a:endParaRPr lang="en-US" dirty="0"/>
                    </a:p>
                  </a:txBody>
                  <a:tcPr/>
                </a:tc>
                <a:tc>
                  <a:txBody>
                    <a:bodyPr/>
                    <a:lstStyle/>
                    <a:p>
                      <a:r>
                        <a:rPr lang="en-US" dirty="0" err="1"/>
                        <a:t>Melek</a:t>
                      </a:r>
                      <a:r>
                        <a:rPr lang="en-US" dirty="0"/>
                        <a:t> </a:t>
                      </a:r>
                      <a:r>
                        <a:rPr lang="en-US" dirty="0" err="1"/>
                        <a:t>Huruf</a:t>
                      </a:r>
                      <a:endParaRPr lang="en-US" dirty="0"/>
                    </a:p>
                  </a:txBody>
                  <a:tcPr/>
                </a:tc>
                <a:tc>
                  <a:txBody>
                    <a:bodyPr/>
                    <a:lstStyle/>
                    <a:p>
                      <a:r>
                        <a:rPr lang="en-US" dirty="0" err="1"/>
                        <a:t>Berbanding</a:t>
                      </a:r>
                      <a:r>
                        <a:rPr lang="en-US" dirty="0"/>
                        <a:t> </a:t>
                      </a:r>
                      <a:r>
                        <a:rPr lang="en-US" dirty="0" err="1"/>
                        <a:t>Lurus</a:t>
                      </a:r>
                      <a:endParaRPr lang="en-US" dirty="0"/>
                    </a:p>
                  </a:txBody>
                  <a:tcPr/>
                </a:tc>
                <a:tc>
                  <a:txBody>
                    <a:bodyPr/>
                    <a:lstStyle/>
                    <a:p>
                      <a:r>
                        <a:rPr lang="en-US" dirty="0"/>
                        <a:t>Naik</a:t>
                      </a:r>
                    </a:p>
                  </a:txBody>
                  <a:tcPr/>
                </a:tc>
                <a:extLst>
                  <a:ext uri="{0D108BD9-81ED-4DB2-BD59-A6C34878D82A}">
                    <a16:rowId xmlns:a16="http://schemas.microsoft.com/office/drawing/2014/main" val="1311024191"/>
                  </a:ext>
                </a:extLst>
              </a:tr>
            </a:tbl>
          </a:graphicData>
        </a:graphic>
      </p:graphicFrame>
      <p:pic>
        <p:nvPicPr>
          <p:cNvPr id="12" name="Gambar 11">
            <a:extLst>
              <a:ext uri="{FF2B5EF4-FFF2-40B4-BE49-F238E27FC236}">
                <a16:creationId xmlns:a16="http://schemas.microsoft.com/office/drawing/2014/main" id="{7F2E16AF-84BF-42B9-BE3D-7FE3BE2A712A}"/>
              </a:ext>
            </a:extLst>
          </p:cNvPr>
          <p:cNvPicPr>
            <a:picLocks noChangeAspect="1"/>
          </p:cNvPicPr>
          <p:nvPr/>
        </p:nvPicPr>
        <p:blipFill>
          <a:blip r:embed="rId2"/>
          <a:stretch>
            <a:fillRect/>
          </a:stretch>
        </p:blipFill>
        <p:spPr>
          <a:xfrm>
            <a:off x="134991" y="340134"/>
            <a:ext cx="11896725" cy="800100"/>
          </a:xfrm>
          <a:prstGeom prst="rect">
            <a:avLst/>
          </a:prstGeom>
        </p:spPr>
      </p:pic>
      <p:sp>
        <p:nvSpPr>
          <p:cNvPr id="13" name="Kotak Teks 12">
            <a:extLst>
              <a:ext uri="{FF2B5EF4-FFF2-40B4-BE49-F238E27FC236}">
                <a16:creationId xmlns:a16="http://schemas.microsoft.com/office/drawing/2014/main" id="{83CD357E-BFF7-43DA-8A5B-41AF29BC8251}"/>
              </a:ext>
            </a:extLst>
          </p:cNvPr>
          <p:cNvSpPr txBox="1"/>
          <p:nvPr/>
        </p:nvSpPr>
        <p:spPr>
          <a:xfrm>
            <a:off x="103390" y="4546027"/>
            <a:ext cx="4745867"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Contoh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berbanding</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terbalik</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pengganguran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artinya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pengangguran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bertambah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berkurang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berbanding</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lurus</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pendidikan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artinya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jika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tingkat</a:t>
            </a:r>
            <a:r>
              <a:rPr kumimoji="0" lang="en-US" sz="1800" b="1"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1" i="0" u="none" strike="noStrike" kern="1200" cap="none" spc="0" normalizeH="0" baseline="0" noProof="0" dirty="0" err="1">
                <a:ln>
                  <a:noFill/>
                </a:ln>
                <a:solidFill>
                  <a:prstClr val="white"/>
                </a:solidFill>
                <a:effectLst/>
                <a:uLnTx/>
                <a:uFillTx/>
                <a:latin typeface="Arial"/>
                <a:ea typeface="Arial Unicode MS"/>
                <a:cs typeface="+mn-cs"/>
              </a:rPr>
              <a:t>pendidikan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bertambah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hidup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bertambah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5" name="Gambar 4">
            <a:extLst>
              <a:ext uri="{FF2B5EF4-FFF2-40B4-BE49-F238E27FC236}">
                <a16:creationId xmlns:a16="http://schemas.microsoft.com/office/drawing/2014/main" id="{EF000333-397F-4385-A9DC-9B430F41715A}"/>
              </a:ext>
            </a:extLst>
          </p:cNvPr>
          <p:cNvPicPr>
            <a:picLocks noChangeAspect="1"/>
          </p:cNvPicPr>
          <p:nvPr/>
        </p:nvPicPr>
        <p:blipFill>
          <a:blip r:embed="rId3"/>
          <a:stretch>
            <a:fillRect/>
          </a:stretch>
        </p:blipFill>
        <p:spPr>
          <a:xfrm>
            <a:off x="160283" y="1186292"/>
            <a:ext cx="4632083" cy="3359735"/>
          </a:xfrm>
          <a:prstGeom prst="rect">
            <a:avLst/>
          </a:prstGeom>
        </p:spPr>
      </p:pic>
    </p:spTree>
    <p:extLst>
      <p:ext uri="{BB962C8B-B14F-4D97-AF65-F5344CB8AC3E}">
        <p14:creationId xmlns:p14="http://schemas.microsoft.com/office/powerpoint/2010/main" val="3512687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8278007" cy="308381"/>
          </a:xfrm>
        </p:spPr>
        <p:txBody>
          <a:bodyPr/>
          <a:lstStyle/>
          <a:p>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Ford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Gambar 2">
            <a:extLst>
              <a:ext uri="{FF2B5EF4-FFF2-40B4-BE49-F238E27FC236}">
                <a16:creationId xmlns:a16="http://schemas.microsoft.com/office/drawing/2014/main" id="{F941FE5D-E879-44B5-8A81-98277EDBFDF3}"/>
              </a:ext>
            </a:extLst>
          </p:cNvPr>
          <p:cNvPicPr>
            <a:picLocks noChangeAspect="1"/>
          </p:cNvPicPr>
          <p:nvPr/>
        </p:nvPicPr>
        <p:blipFill>
          <a:blip r:embed="rId2"/>
          <a:stretch>
            <a:fillRect/>
          </a:stretch>
        </p:blipFill>
        <p:spPr>
          <a:xfrm>
            <a:off x="516835" y="596348"/>
            <a:ext cx="11092069" cy="5867342"/>
          </a:xfrm>
          <a:prstGeom prst="rect">
            <a:avLst/>
          </a:prstGeom>
        </p:spPr>
      </p:pic>
      <p:sp>
        <p:nvSpPr>
          <p:cNvPr id="6" name="Bentuk Bebas: Bentuk 5">
            <a:extLst>
              <a:ext uri="{FF2B5EF4-FFF2-40B4-BE49-F238E27FC236}">
                <a16:creationId xmlns:a16="http://schemas.microsoft.com/office/drawing/2014/main" id="{8C82ACC5-1D3C-4338-9AC6-C1C1FBF2BD6F}"/>
              </a:ext>
            </a:extLst>
          </p:cNvPr>
          <p:cNvSpPr/>
          <p:nvPr/>
        </p:nvSpPr>
        <p:spPr>
          <a:xfrm>
            <a:off x="2292626" y="1351594"/>
            <a:ext cx="8322365" cy="5067626"/>
          </a:xfrm>
          <a:custGeom>
            <a:avLst/>
            <a:gdLst>
              <a:gd name="connsiteX0" fmla="*/ 0 w 8093571"/>
              <a:gd name="connsiteY0" fmla="*/ 4664893 h 5067626"/>
              <a:gd name="connsiteX1" fmla="*/ 2146852 w 8093571"/>
              <a:gd name="connsiteY1" fmla="*/ 2822841 h 5067626"/>
              <a:gd name="connsiteX2" fmla="*/ 3710609 w 8093571"/>
              <a:gd name="connsiteY2" fmla="*/ 26632 h 5067626"/>
              <a:gd name="connsiteX3" fmla="*/ 7712765 w 8093571"/>
              <a:gd name="connsiteY3" fmla="*/ 4625136 h 5067626"/>
              <a:gd name="connsiteX4" fmla="*/ 7699513 w 8093571"/>
              <a:gd name="connsiteY4" fmla="*/ 4625136 h 506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3571" h="5067626">
                <a:moveTo>
                  <a:pt x="0" y="4664893"/>
                </a:moveTo>
                <a:cubicBezTo>
                  <a:pt x="764208" y="4130388"/>
                  <a:pt x="1528417" y="3595884"/>
                  <a:pt x="2146852" y="2822841"/>
                </a:cubicBezTo>
                <a:cubicBezTo>
                  <a:pt x="2765287" y="2049798"/>
                  <a:pt x="2782957" y="-273751"/>
                  <a:pt x="3710609" y="26632"/>
                </a:cubicBezTo>
                <a:cubicBezTo>
                  <a:pt x="4638261" y="327014"/>
                  <a:pt x="7712765" y="4625136"/>
                  <a:pt x="7712765" y="4625136"/>
                </a:cubicBezTo>
                <a:cubicBezTo>
                  <a:pt x="8377582" y="5391553"/>
                  <a:pt x="8038547" y="5008344"/>
                  <a:pt x="7699513" y="46251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0502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err="1"/>
              <a:t>Penyebaran</a:t>
            </a:r>
            <a:r>
              <a:rPr lang="en-US" sz="2000" dirty="0"/>
              <a:t>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Ford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E625285C-35C3-4276-AB64-164DC67649E1}"/>
              </a:ext>
            </a:extLst>
          </p:cNvPr>
          <p:cNvPicPr>
            <a:picLocks noChangeAspect="1"/>
          </p:cNvPicPr>
          <p:nvPr/>
        </p:nvPicPr>
        <p:blipFill>
          <a:blip r:embed="rId2"/>
          <a:stretch>
            <a:fillRect/>
          </a:stretch>
        </p:blipFill>
        <p:spPr>
          <a:xfrm>
            <a:off x="419927" y="645628"/>
            <a:ext cx="11122715" cy="5741920"/>
          </a:xfrm>
          <a:prstGeom prst="rect">
            <a:avLst/>
          </a:prstGeom>
        </p:spPr>
      </p:pic>
    </p:spTree>
    <p:extLst>
      <p:ext uri="{BB962C8B-B14F-4D97-AF65-F5344CB8AC3E}">
        <p14:creationId xmlns:p14="http://schemas.microsoft.com/office/powerpoint/2010/main" val="1622359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94790" y="104128"/>
            <a:ext cx="8278007" cy="308381"/>
          </a:xfrm>
        </p:spPr>
        <p:txBody>
          <a:bodyPr/>
          <a:lstStyle/>
          <a:p>
            <a:r>
              <a:rPr lang="en-US" sz="2000" dirty="0" err="1"/>
              <a:t>Analisis</a:t>
            </a:r>
            <a:r>
              <a:rPr lang="en-US" sz="2000" dirty="0"/>
              <a:t>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Ford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Konektor Panah Lurus 21">
            <a:extLst>
              <a:ext uri="{FF2B5EF4-FFF2-40B4-BE49-F238E27FC236}">
                <a16:creationId xmlns:a16="http://schemas.microsoft.com/office/drawing/2014/main" id="{FBEBC8E4-C2FD-432D-85A7-ED8FF30D1306}"/>
              </a:ext>
            </a:extLst>
          </p:cNvPr>
          <p:cNvCxnSpPr>
            <a:cxnSpLocks/>
          </p:cNvCxnSpPr>
          <p:nvPr/>
        </p:nvCxnSpPr>
        <p:spPr>
          <a:xfrm flipH="1">
            <a:off x="7593496" y="1669774"/>
            <a:ext cx="1179443" cy="71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Kotak Teks 2">
            <a:extLst>
              <a:ext uri="{FF2B5EF4-FFF2-40B4-BE49-F238E27FC236}">
                <a16:creationId xmlns:a16="http://schemas.microsoft.com/office/drawing/2014/main" id="{03836FF3-43C6-4791-9E99-6D8B63096B2B}"/>
              </a:ext>
            </a:extLst>
          </p:cNvPr>
          <p:cNvSpPr txBox="1"/>
          <p:nvPr/>
        </p:nvSpPr>
        <p:spPr>
          <a:xfrm>
            <a:off x="63910" y="485361"/>
            <a:ext cx="11682484" cy="2031325"/>
          </a:xfrm>
          <a:prstGeom prst="rect">
            <a:avLst/>
          </a:prstGeom>
          <a:noFill/>
        </p:spPr>
        <p:txBody>
          <a:bodyPr wrap="square" rtlCol="0">
            <a:spAutoFit/>
          </a:bodyPr>
          <a:lstStyle/>
          <a:p>
            <a:r>
              <a:rPr lang="en-US" dirty="0" err="1">
                <a:solidFill>
                  <a:schemeClr val="bg1"/>
                </a:solidFill>
              </a:rPr>
              <a:t>Analisis</a:t>
            </a:r>
            <a:r>
              <a:rPr lang="en-US" dirty="0">
                <a:solidFill>
                  <a:schemeClr val="bg1"/>
                </a:solidFill>
              </a:rPr>
              <a:t> </a:t>
            </a:r>
            <a:r>
              <a:rPr lang="en-US" dirty="0" err="1">
                <a:solidFill>
                  <a:schemeClr val="bg1"/>
                </a:solidFill>
              </a:rPr>
              <a:t>Saham</a:t>
            </a:r>
            <a:r>
              <a:rPr lang="en-US" dirty="0">
                <a:solidFill>
                  <a:schemeClr val="bg1"/>
                </a:solidFill>
              </a:rPr>
              <a:t> Open Ford </a:t>
            </a:r>
            <a:r>
              <a:rPr lang="en-US" dirty="0" err="1">
                <a:solidFill>
                  <a:schemeClr val="bg1"/>
                </a:solidFill>
              </a:rPr>
              <a:t>Jumlah</a:t>
            </a:r>
            <a:r>
              <a:rPr lang="en-US" dirty="0">
                <a:solidFill>
                  <a:schemeClr val="bg1"/>
                </a:solidFill>
              </a:rPr>
              <a:t> Data 11984 </a:t>
            </a:r>
            <a:r>
              <a:rPr lang="en-US" dirty="0" err="1">
                <a:solidFill>
                  <a:schemeClr val="bg1"/>
                </a:solidFill>
              </a:rPr>
              <a:t>Fluktuatif</a:t>
            </a:r>
            <a:r>
              <a:rPr lang="en-US" dirty="0">
                <a:solidFill>
                  <a:schemeClr val="bg1"/>
                </a:solidFill>
              </a:rPr>
              <a:t> 	*</a:t>
            </a:r>
            <a:r>
              <a:rPr lang="en-US" dirty="0" err="1">
                <a:solidFill>
                  <a:schemeClr val="bg1"/>
                </a:solidFill>
              </a:rPr>
              <a:t>Hipotesis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Fluktuatif</a:t>
            </a:r>
            <a:r>
              <a:rPr lang="en-US" dirty="0">
                <a:solidFill>
                  <a:schemeClr val="bg1"/>
                </a:solidFill>
              </a:rPr>
              <a:t> </a:t>
            </a:r>
            <a:r>
              <a:rPr lang="en-US" dirty="0" err="1">
                <a:solidFill>
                  <a:schemeClr val="bg1"/>
                </a:solidFill>
              </a:rPr>
              <a:t>ditolak</a:t>
            </a:r>
            <a:r>
              <a:rPr lang="en-US" dirty="0">
                <a:solidFill>
                  <a:schemeClr val="bg1"/>
                </a:solidFill>
              </a:rPr>
              <a:t> </a:t>
            </a:r>
            <a:r>
              <a:rPr lang="en-US" dirty="0" err="1">
                <a:solidFill>
                  <a:schemeClr val="bg1"/>
                </a:solidFill>
              </a:rPr>
              <a:t>berdasarkan</a:t>
            </a:r>
            <a:r>
              <a:rPr lang="en-US" dirty="0">
                <a:solidFill>
                  <a:schemeClr val="bg1"/>
                </a:solidFill>
              </a:rPr>
              <a:t> 							  </a:t>
            </a:r>
            <a:r>
              <a:rPr lang="en-US" dirty="0" err="1">
                <a:solidFill>
                  <a:schemeClr val="bg1"/>
                </a:solidFill>
              </a:rPr>
              <a:t>metode</a:t>
            </a:r>
            <a:r>
              <a:rPr lang="en-US" dirty="0">
                <a:solidFill>
                  <a:schemeClr val="bg1"/>
                </a:solidFill>
              </a:rPr>
              <a:t> </a:t>
            </a:r>
            <a:r>
              <a:rPr lang="en-US" dirty="0" err="1">
                <a:solidFill>
                  <a:schemeClr val="bg1"/>
                </a:solidFill>
              </a:rPr>
              <a:t>bayes</a:t>
            </a:r>
            <a:r>
              <a:rPr lang="en-US" dirty="0">
                <a:solidFill>
                  <a:schemeClr val="bg1"/>
                </a:solidFill>
              </a:rPr>
              <a:t>		</a:t>
            </a:r>
          </a:p>
          <a:p>
            <a:r>
              <a:rPr lang="en-US" dirty="0">
                <a:solidFill>
                  <a:schemeClr val="bg1"/>
                </a:solidFill>
              </a:rPr>
              <a:t>Mean = 9.00 </a:t>
            </a:r>
            <a:r>
              <a:rPr lang="en-US" dirty="0">
                <a:solidFill>
                  <a:schemeClr val="bg1"/>
                </a:solidFill>
                <a:sym typeface="Wingdings" panose="05000000000000000000" pitchFamily="2" charset="2"/>
              </a:rPr>
              <a:t> Open </a:t>
            </a:r>
          </a:p>
          <a:p>
            <a:r>
              <a:rPr lang="en-US" dirty="0">
                <a:solidFill>
                  <a:schemeClr val="bg1"/>
                </a:solidFill>
                <a:sym typeface="Wingdings" panose="05000000000000000000" pitchFamily="2" charset="2"/>
              </a:rPr>
              <a:t>Mean = 5.29  Adj Close</a:t>
            </a:r>
            <a:endParaRPr lang="en-US" dirty="0">
              <a:solidFill>
                <a:schemeClr val="bg1"/>
              </a:solidFill>
            </a:endParaRPr>
          </a:p>
          <a:p>
            <a:r>
              <a:rPr lang="en-US" dirty="0" err="1">
                <a:solidFill>
                  <a:schemeClr val="bg1"/>
                </a:solidFill>
              </a:rPr>
              <a:t>Standar</a:t>
            </a:r>
            <a:r>
              <a:rPr lang="en-US" dirty="0">
                <a:solidFill>
                  <a:schemeClr val="bg1"/>
                </a:solidFill>
              </a:rPr>
              <a:t> </a:t>
            </a:r>
            <a:r>
              <a:rPr lang="en-US" dirty="0" err="1">
                <a:solidFill>
                  <a:schemeClr val="bg1"/>
                </a:solidFill>
              </a:rPr>
              <a:t>Deviasi</a:t>
            </a:r>
            <a:r>
              <a:rPr lang="en-US" dirty="0">
                <a:solidFill>
                  <a:schemeClr val="bg1"/>
                </a:solidFill>
              </a:rPr>
              <a:t> = 7.16 </a:t>
            </a:r>
          </a:p>
          <a:p>
            <a:r>
              <a:rPr lang="en-US" dirty="0" err="1">
                <a:solidFill>
                  <a:schemeClr val="bg1"/>
                </a:solidFill>
              </a:rPr>
              <a:t>Taraf</a:t>
            </a:r>
            <a:r>
              <a:rPr lang="en-US" dirty="0">
                <a:solidFill>
                  <a:schemeClr val="bg1"/>
                </a:solidFill>
              </a:rPr>
              <a:t> </a:t>
            </a:r>
            <a:r>
              <a:rPr lang="en-US" dirty="0" err="1">
                <a:solidFill>
                  <a:schemeClr val="bg1"/>
                </a:solidFill>
              </a:rPr>
              <a:t>Nyata</a:t>
            </a:r>
            <a:r>
              <a:rPr lang="en-US" dirty="0">
                <a:solidFill>
                  <a:schemeClr val="bg1"/>
                </a:solidFill>
              </a:rPr>
              <a:t>  = </a:t>
            </a:r>
            <a:r>
              <a:rPr lang="el-GR" b="1" dirty="0">
                <a:solidFill>
                  <a:schemeClr val="bg1"/>
                </a:solidFill>
              </a:rPr>
              <a:t>α</a:t>
            </a:r>
            <a:r>
              <a:rPr lang="el-GR" dirty="0">
                <a:solidFill>
                  <a:schemeClr val="bg1"/>
                </a:solidFill>
              </a:rPr>
              <a:t> </a:t>
            </a:r>
            <a:r>
              <a:rPr lang="en-US" dirty="0">
                <a:solidFill>
                  <a:schemeClr val="bg1"/>
                </a:solidFill>
              </a:rPr>
              <a:t>= 0.8821 = 2 x 0.44105</a:t>
            </a:r>
          </a:p>
          <a:p>
            <a:r>
              <a:rPr lang="en-US" dirty="0">
                <a:solidFill>
                  <a:schemeClr val="bg1"/>
                </a:solidFill>
              </a:rPr>
              <a:t>Daerah </a:t>
            </a:r>
            <a:r>
              <a:rPr lang="en-US" dirty="0" err="1">
                <a:solidFill>
                  <a:schemeClr val="bg1"/>
                </a:solidFill>
              </a:rPr>
              <a:t>Penerimaan</a:t>
            </a:r>
            <a:r>
              <a:rPr lang="en-US" dirty="0">
                <a:solidFill>
                  <a:schemeClr val="bg1"/>
                </a:solidFill>
              </a:rPr>
              <a:t> = 1 – </a:t>
            </a:r>
            <a:r>
              <a:rPr lang="el-GR" b="1" dirty="0">
                <a:solidFill>
                  <a:schemeClr val="bg1"/>
                </a:solidFill>
              </a:rPr>
              <a:t>α</a:t>
            </a:r>
            <a:r>
              <a:rPr lang="el-GR" dirty="0">
                <a:solidFill>
                  <a:schemeClr val="bg1"/>
                </a:solidFill>
              </a:rPr>
              <a:t> </a:t>
            </a:r>
            <a:r>
              <a:rPr lang="en-US" dirty="0">
                <a:solidFill>
                  <a:schemeClr val="bg1"/>
                </a:solidFill>
              </a:rPr>
              <a:t>= 1 – 0.8821 = 0.1179 = 2 x 05895 </a:t>
            </a:r>
            <a:r>
              <a:rPr lang="en-US" dirty="0" err="1">
                <a:solidFill>
                  <a:schemeClr val="bg1"/>
                </a:solidFill>
              </a:rPr>
              <a:t>estimasi</a:t>
            </a:r>
            <a:r>
              <a:rPr lang="en-US" dirty="0">
                <a:solidFill>
                  <a:schemeClr val="bg1"/>
                </a:solidFill>
              </a:rPr>
              <a:t> 0.059 </a:t>
            </a:r>
          </a:p>
        </p:txBody>
      </p:sp>
      <p:pic>
        <p:nvPicPr>
          <p:cNvPr id="5" name="Gambar 4" descr="Sebuah gambar berisi teks, papan tulis&#10;&#10;Deskripsi dihasilkan secara otomatis">
            <a:extLst>
              <a:ext uri="{FF2B5EF4-FFF2-40B4-BE49-F238E27FC236}">
                <a16:creationId xmlns:a16="http://schemas.microsoft.com/office/drawing/2014/main" id="{3B828897-D34E-4C05-AC8E-70F3C2477BB2}"/>
              </a:ext>
            </a:extLst>
          </p:cNvPr>
          <p:cNvPicPr>
            <a:picLocks noChangeAspect="1"/>
          </p:cNvPicPr>
          <p:nvPr/>
        </p:nvPicPr>
        <p:blipFill rotWithShape="1">
          <a:blip r:embed="rId2">
            <a:extLst>
              <a:ext uri="{28A0092B-C50C-407E-A947-70E740481C1C}">
                <a14:useLocalDpi xmlns:a14="http://schemas.microsoft.com/office/drawing/2010/main" val="0"/>
              </a:ext>
            </a:extLst>
          </a:blip>
          <a:srcRect t="16918" r="1542" b="22902"/>
          <a:stretch/>
        </p:blipFill>
        <p:spPr>
          <a:xfrm rot="16200000">
            <a:off x="3798199" y="-356802"/>
            <a:ext cx="4213906" cy="9698290"/>
          </a:xfrm>
          <a:prstGeom prst="rect">
            <a:avLst/>
          </a:prstGeom>
        </p:spPr>
      </p:pic>
    </p:spTree>
    <p:extLst>
      <p:ext uri="{BB962C8B-B14F-4D97-AF65-F5344CB8AC3E}">
        <p14:creationId xmlns:p14="http://schemas.microsoft.com/office/powerpoint/2010/main" val="1944121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63910" y="176980"/>
            <a:ext cx="9583673" cy="200707"/>
          </a:xfrm>
        </p:spPr>
        <p:txBody>
          <a:bodyPr/>
          <a:lstStyle/>
          <a:p>
            <a:r>
              <a:rPr lang="en-US" sz="2000" dirty="0"/>
              <a:t>Kesimpulan Data  </a:t>
            </a:r>
            <a:r>
              <a:rPr lang="en-US" sz="2000" dirty="0" err="1"/>
              <a:t>Distribusi</a:t>
            </a:r>
            <a:r>
              <a:rPr lang="en-US" sz="2000" dirty="0"/>
              <a:t> Normal </a:t>
            </a:r>
            <a:r>
              <a:rPr lang="en-US" sz="2000" dirty="0" err="1"/>
              <a:t>Terkait</a:t>
            </a:r>
            <a:r>
              <a:rPr lang="en-US" sz="2000" dirty="0"/>
              <a:t> </a:t>
            </a:r>
            <a:r>
              <a:rPr lang="en-US" sz="2000" dirty="0">
                <a:sym typeface="Wingdings" panose="05000000000000000000" pitchFamily="2" charset="2"/>
              </a:rPr>
              <a:t> Bayes </a:t>
            </a:r>
            <a:r>
              <a:rPr lang="en-US" sz="2000" dirty="0" err="1">
                <a:sym typeface="Wingdings" panose="05000000000000000000" pitchFamily="2" charset="2"/>
              </a:rPr>
              <a:t>Metode</a:t>
            </a:r>
            <a:r>
              <a:rPr lang="en-US" sz="2000" dirty="0">
                <a:sym typeface="Wingdings" panose="05000000000000000000" pitchFamily="2" charset="2"/>
              </a:rPr>
              <a:t> – </a:t>
            </a:r>
            <a:r>
              <a:rPr lang="en-US" sz="2000" dirty="0" err="1">
                <a:sym typeface="Wingdings" panose="05000000000000000000" pitchFamily="2" charset="2"/>
              </a:rPr>
              <a:t>Saham</a:t>
            </a:r>
            <a:r>
              <a:rPr lang="en-US" sz="2000" dirty="0">
                <a:sym typeface="Wingdings" panose="05000000000000000000" pitchFamily="2" charset="2"/>
              </a:rPr>
              <a:t> Toyota </a:t>
            </a:r>
            <a:endParaRPr lang="en-US" sz="2000" dirty="0"/>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Kotak Teks 4">
            <a:extLst>
              <a:ext uri="{FF2B5EF4-FFF2-40B4-BE49-F238E27FC236}">
                <a16:creationId xmlns:a16="http://schemas.microsoft.com/office/drawing/2014/main" id="{2430A094-7FA9-4EC9-8BB0-64314E6D3F49}"/>
              </a:ext>
            </a:extLst>
          </p:cNvPr>
          <p:cNvSpPr txBox="1"/>
          <p:nvPr/>
        </p:nvSpPr>
        <p:spPr>
          <a:xfrm>
            <a:off x="7673009" y="622852"/>
            <a:ext cx="4182096" cy="3416320"/>
          </a:xfrm>
          <a:prstGeom prst="rect">
            <a:avLst/>
          </a:prstGeom>
          <a:noFill/>
        </p:spPr>
        <p:txBody>
          <a:bodyPr wrap="square" rtlCol="0">
            <a:spAutoFit/>
          </a:bodyPr>
          <a:lstStyle/>
          <a:p>
            <a:pPr algn="just"/>
            <a:r>
              <a:rPr lang="en-US" dirty="0" err="1">
                <a:solidFill>
                  <a:schemeClr val="bg1"/>
                </a:solidFill>
              </a:rPr>
              <a:t>Saham</a:t>
            </a:r>
            <a:r>
              <a:rPr lang="en-US" dirty="0">
                <a:solidFill>
                  <a:schemeClr val="bg1"/>
                </a:solidFill>
              </a:rPr>
              <a:t> Ford pada </a:t>
            </a:r>
            <a:r>
              <a:rPr lang="en-US" dirty="0" err="1">
                <a:solidFill>
                  <a:schemeClr val="bg1"/>
                </a:solidFill>
              </a:rPr>
              <a:t>tahun</a:t>
            </a:r>
            <a:r>
              <a:rPr lang="en-US" dirty="0">
                <a:solidFill>
                  <a:schemeClr val="bg1"/>
                </a:solidFill>
              </a:rPr>
              <a:t> 1972 – 2000 </a:t>
            </a:r>
            <a:r>
              <a:rPr lang="en-US" dirty="0" err="1">
                <a:solidFill>
                  <a:schemeClr val="bg1"/>
                </a:solidFill>
              </a:rPr>
              <a:t>baik</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inovasi</a:t>
            </a:r>
            <a:r>
              <a:rPr lang="en-US" dirty="0">
                <a:solidFill>
                  <a:schemeClr val="bg1"/>
                </a:solidFill>
              </a:rPr>
              <a:t> dan </a:t>
            </a:r>
            <a:r>
              <a:rPr lang="en-US" dirty="0" err="1">
                <a:solidFill>
                  <a:schemeClr val="bg1"/>
                </a:solidFill>
              </a:rPr>
              <a:t>akuisisi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tetapi</a:t>
            </a:r>
            <a:r>
              <a:rPr lang="en-US" dirty="0">
                <a:solidFill>
                  <a:schemeClr val="bg1"/>
                </a:solidFill>
              </a:rPr>
              <a:t> </a:t>
            </a:r>
            <a:r>
              <a:rPr lang="en-US" dirty="0" err="1">
                <a:solidFill>
                  <a:schemeClr val="bg1"/>
                </a:solidFill>
              </a:rPr>
              <a:t>adanya</a:t>
            </a:r>
            <a:r>
              <a:rPr lang="en-US" dirty="0">
                <a:solidFill>
                  <a:schemeClr val="bg1"/>
                </a:solidFill>
              </a:rPr>
              <a:t> </a:t>
            </a:r>
            <a:r>
              <a:rPr lang="en-US" dirty="0" err="1">
                <a:solidFill>
                  <a:schemeClr val="bg1"/>
                </a:solidFill>
              </a:rPr>
              <a:t>krisis</a:t>
            </a:r>
            <a:r>
              <a:rPr lang="en-US" dirty="0">
                <a:solidFill>
                  <a:schemeClr val="bg1"/>
                </a:solidFill>
              </a:rPr>
              <a:t> </a:t>
            </a:r>
            <a:r>
              <a:rPr lang="en-US" dirty="0" err="1">
                <a:solidFill>
                  <a:schemeClr val="bg1"/>
                </a:solidFill>
              </a:rPr>
              <a:t>ekonomi</a:t>
            </a:r>
            <a:r>
              <a:rPr lang="en-US" dirty="0">
                <a:solidFill>
                  <a:schemeClr val="bg1"/>
                </a:solidFill>
              </a:rPr>
              <a:t> di </a:t>
            </a:r>
            <a:r>
              <a:rPr lang="en-US" dirty="0" err="1">
                <a:solidFill>
                  <a:schemeClr val="bg1"/>
                </a:solidFill>
              </a:rPr>
              <a:t>asia</a:t>
            </a:r>
            <a:r>
              <a:rPr lang="en-US" dirty="0">
                <a:solidFill>
                  <a:schemeClr val="bg1"/>
                </a:solidFill>
              </a:rPr>
              <a:t> pada </a:t>
            </a:r>
            <a:r>
              <a:rPr lang="en-US" dirty="0" err="1">
                <a:solidFill>
                  <a:schemeClr val="bg1"/>
                </a:solidFill>
              </a:rPr>
              <a:t>tahun</a:t>
            </a:r>
            <a:r>
              <a:rPr lang="en-US" dirty="0">
                <a:solidFill>
                  <a:schemeClr val="bg1"/>
                </a:solidFill>
              </a:rPr>
              <a:t> 1990-an </a:t>
            </a:r>
            <a:r>
              <a:rPr lang="en-US" dirty="0" err="1">
                <a:solidFill>
                  <a:schemeClr val="bg1"/>
                </a:solidFill>
              </a:rPr>
              <a:t>sementara</a:t>
            </a:r>
            <a:r>
              <a:rPr lang="en-US" dirty="0">
                <a:solidFill>
                  <a:schemeClr val="bg1"/>
                </a:solidFill>
              </a:rPr>
              <a:t> </a:t>
            </a:r>
            <a:r>
              <a:rPr lang="en-US" dirty="0" err="1">
                <a:solidFill>
                  <a:schemeClr val="bg1"/>
                </a:solidFill>
              </a:rPr>
              <a:t>setelah</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sahamnya</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ditambah</a:t>
            </a:r>
            <a:r>
              <a:rPr lang="en-US" dirty="0">
                <a:solidFill>
                  <a:schemeClr val="bg1"/>
                </a:solidFill>
              </a:rPr>
              <a:t> </a:t>
            </a:r>
            <a:r>
              <a:rPr lang="en-US" dirty="0" err="1">
                <a:solidFill>
                  <a:schemeClr val="bg1"/>
                </a:solidFill>
              </a:rPr>
              <a:t>lagi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inovasi</a:t>
            </a:r>
            <a:r>
              <a:rPr lang="en-US" dirty="0">
                <a:solidFill>
                  <a:schemeClr val="bg1"/>
                </a:solidFill>
              </a:rPr>
              <a:t> </a:t>
            </a:r>
            <a:r>
              <a:rPr lang="en-US" dirty="0" err="1">
                <a:solidFill>
                  <a:schemeClr val="bg1"/>
                </a:solidFill>
              </a:rPr>
              <a:t>produk</a:t>
            </a:r>
            <a:r>
              <a:rPr lang="en-US" dirty="0">
                <a:solidFill>
                  <a:schemeClr val="bg1"/>
                </a:solidFill>
              </a:rPr>
              <a:t> pada </a:t>
            </a:r>
            <a:r>
              <a:rPr lang="en-US" dirty="0" err="1">
                <a:solidFill>
                  <a:schemeClr val="bg1"/>
                </a:solidFill>
              </a:rPr>
              <a:t>tahun</a:t>
            </a:r>
            <a:r>
              <a:rPr lang="en-US" dirty="0">
                <a:solidFill>
                  <a:schemeClr val="bg1"/>
                </a:solidFill>
              </a:rPr>
              <a:t> 2000 </a:t>
            </a:r>
            <a:r>
              <a:rPr lang="en-US" dirty="0" err="1">
                <a:solidFill>
                  <a:schemeClr val="bg1"/>
                </a:solidFill>
              </a:rPr>
              <a:t>sampai</a:t>
            </a:r>
            <a:r>
              <a:rPr lang="en-US" dirty="0">
                <a:solidFill>
                  <a:schemeClr val="bg1"/>
                </a:solidFill>
              </a:rPr>
              <a:t> 2019 yang </a:t>
            </a:r>
            <a:r>
              <a:rPr lang="en-US" dirty="0" err="1">
                <a:solidFill>
                  <a:schemeClr val="bg1"/>
                </a:solidFill>
              </a:rPr>
              <a:t>masih</a:t>
            </a:r>
            <a:r>
              <a:rPr lang="en-US" dirty="0">
                <a:solidFill>
                  <a:schemeClr val="bg1"/>
                </a:solidFill>
              </a:rPr>
              <a:t> </a:t>
            </a:r>
            <a:r>
              <a:rPr lang="en-US" dirty="0" err="1">
                <a:solidFill>
                  <a:schemeClr val="bg1"/>
                </a:solidFill>
              </a:rPr>
              <a:t>melakukan</a:t>
            </a:r>
            <a:r>
              <a:rPr lang="en-US" dirty="0">
                <a:solidFill>
                  <a:schemeClr val="bg1"/>
                </a:solidFill>
              </a:rPr>
              <a:t> </a:t>
            </a:r>
            <a:r>
              <a:rPr lang="en-US" dirty="0" err="1">
                <a:solidFill>
                  <a:schemeClr val="bg1"/>
                </a:solidFill>
              </a:rPr>
              <a:t>inovasi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teapi</a:t>
            </a:r>
            <a:r>
              <a:rPr lang="en-US" dirty="0">
                <a:solidFill>
                  <a:schemeClr val="bg1"/>
                </a:solidFill>
              </a:rPr>
              <a:t> </a:t>
            </a:r>
            <a:r>
              <a:rPr lang="en-US" dirty="0" err="1">
                <a:solidFill>
                  <a:schemeClr val="bg1"/>
                </a:solidFill>
              </a:rPr>
              <a:t>menyerah</a:t>
            </a:r>
            <a:r>
              <a:rPr lang="en-US" dirty="0">
                <a:solidFill>
                  <a:schemeClr val="bg1"/>
                </a:solidFill>
              </a:rPr>
              <a:t> </a:t>
            </a:r>
            <a:r>
              <a:rPr lang="en-US" dirty="0" err="1">
                <a:solidFill>
                  <a:schemeClr val="bg1"/>
                </a:solidFill>
              </a:rPr>
              <a:t>ditengah</a:t>
            </a:r>
            <a:r>
              <a:rPr lang="en-US" dirty="0">
                <a:solidFill>
                  <a:schemeClr val="bg1"/>
                </a:solidFill>
              </a:rPr>
              <a:t> </a:t>
            </a:r>
            <a:r>
              <a:rPr lang="en-US" dirty="0" err="1">
                <a:solidFill>
                  <a:schemeClr val="bg1"/>
                </a:solidFill>
              </a:rPr>
              <a:t>jalan</a:t>
            </a:r>
            <a:r>
              <a:rPr lang="en-US" dirty="0">
                <a:solidFill>
                  <a:schemeClr val="bg1"/>
                </a:solidFill>
              </a:rPr>
              <a:t> </a:t>
            </a:r>
            <a:r>
              <a:rPr lang="en-US" dirty="0" err="1">
                <a:solidFill>
                  <a:schemeClr val="bg1"/>
                </a:solidFill>
              </a:rPr>
              <a:t>ketika</a:t>
            </a:r>
            <a:r>
              <a:rPr lang="en-US" dirty="0">
                <a:solidFill>
                  <a:schemeClr val="bg1"/>
                </a:solidFill>
              </a:rPr>
              <a:t> </a:t>
            </a:r>
            <a:r>
              <a:rPr lang="en-US" dirty="0" err="1">
                <a:solidFill>
                  <a:schemeClr val="bg1"/>
                </a:solidFill>
              </a:rPr>
              <a:t>bekerja</a:t>
            </a:r>
            <a:r>
              <a:rPr lang="en-US" dirty="0">
                <a:solidFill>
                  <a:schemeClr val="bg1"/>
                </a:solidFill>
              </a:rPr>
              <a:t> </a:t>
            </a:r>
            <a:r>
              <a:rPr lang="en-US" dirty="0" err="1">
                <a:solidFill>
                  <a:schemeClr val="bg1"/>
                </a:solidFill>
              </a:rPr>
              <a:t>sama</a:t>
            </a:r>
            <a:r>
              <a:rPr lang="en-US" dirty="0">
                <a:solidFill>
                  <a:schemeClr val="bg1"/>
                </a:solidFill>
              </a:rPr>
              <a:t> </a:t>
            </a:r>
            <a:r>
              <a:rPr lang="en-US" dirty="0" err="1">
                <a:solidFill>
                  <a:schemeClr val="bg1"/>
                </a:solidFill>
              </a:rPr>
              <a:t>dengan</a:t>
            </a:r>
            <a:r>
              <a:rPr lang="en-US" dirty="0">
                <a:solidFill>
                  <a:schemeClr val="bg1"/>
                </a:solidFill>
              </a:rPr>
              <a:t> Toyota </a:t>
            </a:r>
            <a:r>
              <a:rPr lang="en-US" dirty="0" err="1">
                <a:solidFill>
                  <a:schemeClr val="bg1"/>
                </a:solidFill>
              </a:rPr>
              <a:t>dalam</a:t>
            </a:r>
            <a:r>
              <a:rPr lang="en-US" dirty="0">
                <a:solidFill>
                  <a:schemeClr val="bg1"/>
                </a:solidFill>
              </a:rPr>
              <a:t> </a:t>
            </a:r>
            <a:r>
              <a:rPr lang="en-US" dirty="0" err="1">
                <a:solidFill>
                  <a:schemeClr val="bg1"/>
                </a:solidFill>
              </a:rPr>
              <a:t>menciptakan</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ramah</a:t>
            </a:r>
            <a:r>
              <a:rPr lang="en-US" dirty="0">
                <a:solidFill>
                  <a:schemeClr val="bg1"/>
                </a:solidFill>
              </a:rPr>
              <a:t> </a:t>
            </a:r>
            <a:r>
              <a:rPr lang="en-US" dirty="0" err="1">
                <a:solidFill>
                  <a:schemeClr val="bg1"/>
                </a:solidFill>
              </a:rPr>
              <a:t>lingkungan</a:t>
            </a:r>
            <a:r>
              <a:rPr lang="en-US" dirty="0">
                <a:solidFill>
                  <a:schemeClr val="bg1"/>
                </a:solidFill>
              </a:rPr>
              <a:t> </a:t>
            </a:r>
          </a:p>
        </p:txBody>
      </p:sp>
      <p:sp>
        <p:nvSpPr>
          <p:cNvPr id="7" name="Kotak Teks 6">
            <a:extLst>
              <a:ext uri="{FF2B5EF4-FFF2-40B4-BE49-F238E27FC236}">
                <a16:creationId xmlns:a16="http://schemas.microsoft.com/office/drawing/2014/main" id="{209E073F-B4C6-48C6-91E4-C2AA299C6859}"/>
              </a:ext>
            </a:extLst>
          </p:cNvPr>
          <p:cNvSpPr txBox="1"/>
          <p:nvPr/>
        </p:nvSpPr>
        <p:spPr>
          <a:xfrm>
            <a:off x="7673009" y="4039172"/>
            <a:ext cx="4182096" cy="2308324"/>
          </a:xfrm>
          <a:prstGeom prst="rect">
            <a:avLst/>
          </a:prstGeom>
          <a:noFill/>
        </p:spPr>
        <p:txBody>
          <a:bodyPr wrap="square" rtlCol="0">
            <a:spAutoFit/>
          </a:bodyPr>
          <a:lstStyle/>
          <a:p>
            <a:pPr algn="just"/>
            <a:r>
              <a:rPr lang="en-US" dirty="0" err="1">
                <a:solidFill>
                  <a:schemeClr val="bg1"/>
                </a:solidFill>
              </a:rPr>
              <a:t>Didapat</a:t>
            </a:r>
            <a:r>
              <a:rPr lang="en-US" dirty="0">
                <a:solidFill>
                  <a:schemeClr val="bg1"/>
                </a:solidFill>
              </a:rPr>
              <a:t> </a:t>
            </a:r>
            <a:r>
              <a:rPr lang="en-US" dirty="0" err="1">
                <a:solidFill>
                  <a:schemeClr val="bg1"/>
                </a:solidFill>
              </a:rPr>
              <a:t>prediksi</a:t>
            </a:r>
            <a:r>
              <a:rPr lang="en-US" dirty="0">
                <a:solidFill>
                  <a:schemeClr val="bg1"/>
                </a:solidFill>
              </a:rPr>
              <a:t> </a:t>
            </a:r>
            <a:r>
              <a:rPr lang="en-US" dirty="0" err="1">
                <a:solidFill>
                  <a:schemeClr val="bg1"/>
                </a:solidFill>
              </a:rPr>
              <a:t>saham</a:t>
            </a:r>
            <a:r>
              <a:rPr lang="en-US" dirty="0">
                <a:solidFill>
                  <a:schemeClr val="bg1"/>
                </a:solidFill>
              </a:rPr>
              <a:t> Ford</a:t>
            </a:r>
          </a:p>
          <a:p>
            <a:pPr algn="just"/>
            <a:r>
              <a:rPr lang="en-US" dirty="0">
                <a:solidFill>
                  <a:schemeClr val="bg1"/>
                </a:solidFill>
              </a:rPr>
              <a:t>1976 – 2019 </a:t>
            </a:r>
            <a:r>
              <a:rPr lang="en-US" dirty="0" err="1">
                <a:solidFill>
                  <a:schemeClr val="bg1"/>
                </a:solidFill>
              </a:rPr>
              <a:t>yakni</a:t>
            </a:r>
            <a:r>
              <a:rPr lang="en-US" dirty="0">
                <a:solidFill>
                  <a:schemeClr val="bg1"/>
                </a:solidFill>
              </a:rPr>
              <a:t> : </a:t>
            </a:r>
          </a:p>
          <a:p>
            <a:pPr algn="just"/>
            <a:r>
              <a:rPr lang="en-US" dirty="0">
                <a:solidFill>
                  <a:schemeClr val="bg1"/>
                </a:solidFill>
              </a:rPr>
              <a:t>49.1% </a:t>
            </a:r>
            <a:r>
              <a:rPr lang="en-US" dirty="0" err="1">
                <a:solidFill>
                  <a:schemeClr val="bg1"/>
                </a:solidFill>
              </a:rPr>
              <a:t>Positif</a:t>
            </a:r>
            <a:r>
              <a:rPr lang="en-US" dirty="0">
                <a:solidFill>
                  <a:schemeClr val="bg1"/>
                </a:solidFill>
              </a:rPr>
              <a:t> </a:t>
            </a:r>
            <a:r>
              <a:rPr lang="en-US" dirty="0">
                <a:solidFill>
                  <a:schemeClr val="bg1"/>
                </a:solidFill>
                <a:sym typeface="Wingdings" panose="05000000000000000000" pitchFamily="2" charset="2"/>
              </a:rPr>
              <a:t> Naik  </a:t>
            </a:r>
            <a:r>
              <a:rPr lang="en-US" dirty="0" err="1">
                <a:solidFill>
                  <a:schemeClr val="bg1"/>
                </a:solidFill>
                <a:sym typeface="Wingdings" panose="05000000000000000000" pitchFamily="2" charset="2"/>
              </a:rPr>
              <a:t>Bagus</a:t>
            </a:r>
            <a:endParaRPr lang="en-US" dirty="0">
              <a:solidFill>
                <a:schemeClr val="bg1"/>
              </a:solidFill>
              <a:sym typeface="Wingdings" panose="05000000000000000000" pitchFamily="2" charset="2"/>
            </a:endParaRPr>
          </a:p>
          <a:p>
            <a:pPr algn="just"/>
            <a:r>
              <a:rPr lang="en-US" dirty="0">
                <a:solidFill>
                  <a:schemeClr val="bg1"/>
                </a:solidFill>
                <a:sym typeface="Wingdings" panose="05000000000000000000" pitchFamily="2" charset="2"/>
              </a:rPr>
              <a:t>50.9% </a:t>
            </a:r>
            <a:r>
              <a:rPr lang="en-US" dirty="0" err="1">
                <a:solidFill>
                  <a:schemeClr val="bg1"/>
                </a:solidFill>
                <a:sym typeface="Wingdings" panose="05000000000000000000" pitchFamily="2" charset="2"/>
              </a:rPr>
              <a:t>Negatif</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Turun</a:t>
            </a:r>
            <a:r>
              <a:rPr lang="en-US" dirty="0">
                <a:solidFill>
                  <a:schemeClr val="bg1"/>
                </a:solidFill>
                <a:sym typeface="Wingdings" panose="05000000000000000000" pitchFamily="2" charset="2"/>
              </a:rPr>
              <a:t> 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bagus</a:t>
            </a:r>
            <a:endParaRPr lang="en-US" dirty="0">
              <a:solidFill>
                <a:schemeClr val="bg1"/>
              </a:solidFill>
              <a:sym typeface="Wingdings" panose="05000000000000000000" pitchFamily="2" charset="2"/>
            </a:endParaRPr>
          </a:p>
          <a:p>
            <a:pPr algn="just"/>
            <a:endParaRPr lang="en-US" dirty="0">
              <a:solidFill>
                <a:schemeClr val="bg1"/>
              </a:solidFill>
              <a:sym typeface="Wingdings" panose="05000000000000000000" pitchFamily="2" charset="2"/>
            </a:endParaRPr>
          </a:p>
          <a:p>
            <a:pPr algn="just"/>
            <a:r>
              <a:rPr lang="en-US" dirty="0" err="1">
                <a:solidFill>
                  <a:schemeClr val="bg1"/>
                </a:solidFill>
                <a:sym typeface="Wingdings" panose="05000000000000000000" pitchFamily="2" charset="2"/>
              </a:rPr>
              <a:t>Walaupun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sahamnya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lebih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bagus</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tetapi</a:t>
            </a:r>
            <a:r>
              <a:rPr lang="en-US" dirty="0">
                <a:solidFill>
                  <a:schemeClr val="bg1"/>
                </a:solidFill>
                <a:sym typeface="Wingdings" panose="05000000000000000000" pitchFamily="2" charset="2"/>
              </a:rPr>
              <a:t> Ford </a:t>
            </a:r>
            <a:r>
              <a:rPr lang="en-US" dirty="0" err="1">
                <a:solidFill>
                  <a:schemeClr val="bg1"/>
                </a:solidFill>
                <a:sym typeface="Wingdings" panose="05000000000000000000" pitchFamily="2" charset="2"/>
              </a:rPr>
              <a:t>tidak</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bisa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mempertahankan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hingga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tahun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tertentu</a:t>
            </a:r>
            <a:r>
              <a:rPr lang="en-US" dirty="0">
                <a:solidFill>
                  <a:schemeClr val="bg1"/>
                </a:solidFill>
                <a:sym typeface="Wingdings" panose="05000000000000000000" pitchFamily="2" charset="2"/>
              </a:rPr>
              <a:t> (2019)</a:t>
            </a:r>
            <a:endParaRPr lang="en-US" dirty="0">
              <a:solidFill>
                <a:schemeClr val="bg1"/>
              </a:solidFill>
            </a:endParaRPr>
          </a:p>
        </p:txBody>
      </p:sp>
      <p:pic>
        <p:nvPicPr>
          <p:cNvPr id="3" name="Gambar 2">
            <a:extLst>
              <a:ext uri="{FF2B5EF4-FFF2-40B4-BE49-F238E27FC236}">
                <a16:creationId xmlns:a16="http://schemas.microsoft.com/office/drawing/2014/main" id="{ED8483DA-40FC-45D2-A61E-B8CAF01BC335}"/>
              </a:ext>
            </a:extLst>
          </p:cNvPr>
          <p:cNvPicPr>
            <a:picLocks noChangeAspect="1"/>
          </p:cNvPicPr>
          <p:nvPr/>
        </p:nvPicPr>
        <p:blipFill>
          <a:blip r:embed="rId2"/>
          <a:stretch>
            <a:fillRect/>
          </a:stretch>
        </p:blipFill>
        <p:spPr>
          <a:xfrm>
            <a:off x="225287" y="622852"/>
            <a:ext cx="7447721" cy="6058168"/>
          </a:xfrm>
          <a:prstGeom prst="rect">
            <a:avLst/>
          </a:prstGeom>
        </p:spPr>
      </p:pic>
    </p:spTree>
    <p:extLst>
      <p:ext uri="{BB962C8B-B14F-4D97-AF65-F5344CB8AC3E}">
        <p14:creationId xmlns:p14="http://schemas.microsoft.com/office/powerpoint/2010/main" val="4193983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1948070" y="20158"/>
            <a:ext cx="8278007" cy="308381"/>
          </a:xfrm>
        </p:spPr>
        <p:txBody>
          <a:bodyPr/>
          <a:lstStyle/>
          <a:p>
            <a:r>
              <a:rPr lang="en-US" sz="2000" dirty="0"/>
              <a:t>Probability Bayes Ford</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Kotak Teks 8">
            <a:extLst>
              <a:ext uri="{FF2B5EF4-FFF2-40B4-BE49-F238E27FC236}">
                <a16:creationId xmlns:a16="http://schemas.microsoft.com/office/drawing/2014/main" id="{A518896C-B06C-4334-9D61-D788817CEE95}"/>
              </a:ext>
            </a:extLst>
          </p:cNvPr>
          <p:cNvSpPr txBox="1"/>
          <p:nvPr/>
        </p:nvSpPr>
        <p:spPr>
          <a:xfrm>
            <a:off x="0" y="329531"/>
            <a:ext cx="5624534" cy="6186309"/>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Awal</a:t>
            </a:r>
            <a:r>
              <a:rPr lang="en-US" dirty="0">
                <a:solidFill>
                  <a:schemeClr val="bg1"/>
                </a:solidFill>
              </a:rPr>
              <a:t> &amp; </a:t>
            </a:r>
            <a:r>
              <a:rPr lang="en-US" dirty="0" err="1">
                <a:solidFill>
                  <a:schemeClr val="bg1"/>
                </a:solidFill>
              </a:rPr>
              <a:t>Akhir</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 0,028</a:t>
            </a:r>
          </a:p>
          <a:p>
            <a:pPr algn="just"/>
            <a:r>
              <a:rPr lang="en-US" dirty="0">
                <a:solidFill>
                  <a:schemeClr val="bg1"/>
                </a:solidFill>
              </a:rPr>
              <a:t>P(B2) = 0,024 </a:t>
            </a:r>
          </a:p>
          <a:p>
            <a:pPr algn="just"/>
            <a:r>
              <a:rPr lang="en-US" dirty="0" err="1">
                <a:solidFill>
                  <a:schemeClr val="bg1"/>
                </a:solidFill>
              </a:rPr>
              <a:t>Probabilitas</a:t>
            </a:r>
            <a:r>
              <a:rPr lang="en-US" dirty="0">
                <a:solidFill>
                  <a:schemeClr val="bg1"/>
                </a:solidFill>
              </a:rPr>
              <a:t> </a:t>
            </a:r>
            <a:r>
              <a:rPr lang="en-US" dirty="0" err="1">
                <a:solidFill>
                  <a:schemeClr val="bg1"/>
                </a:solidFill>
              </a:rPr>
              <a:t>Transisi</a:t>
            </a:r>
            <a:r>
              <a:rPr lang="en-US" dirty="0">
                <a:solidFill>
                  <a:schemeClr val="bg1"/>
                </a:solidFill>
              </a:rPr>
              <a:t> </a:t>
            </a:r>
          </a:p>
          <a:p>
            <a:pPr algn="just"/>
            <a:r>
              <a:rPr lang="en-US" dirty="0">
                <a:solidFill>
                  <a:schemeClr val="bg1"/>
                </a:solidFill>
              </a:rPr>
              <a:t>P(A1 I B1) = 0,028 + 0,024 = 0,052</a:t>
            </a:r>
          </a:p>
          <a:p>
            <a:pPr algn="just"/>
            <a:r>
              <a:rPr lang="en-US" dirty="0">
                <a:solidFill>
                  <a:schemeClr val="bg1"/>
                </a:solidFill>
              </a:rPr>
              <a:t>P(A2 I B1) = 0,033</a:t>
            </a:r>
          </a:p>
          <a:p>
            <a:pPr algn="just"/>
            <a:r>
              <a:rPr lang="en-US" dirty="0">
                <a:solidFill>
                  <a:schemeClr val="bg1"/>
                </a:solidFill>
              </a:rPr>
              <a:t>P(A1 I B2) = 0,033</a:t>
            </a:r>
          </a:p>
          <a:p>
            <a:pPr algn="just"/>
            <a:r>
              <a:rPr lang="en-US" dirty="0">
                <a:solidFill>
                  <a:schemeClr val="bg1"/>
                </a:solidFill>
              </a:rPr>
              <a:t>P(A2 I B2) = 0,028 + 0,024 = 0,052</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Awal</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P(A1)     = P(A1 I B1) P(B1) + P(A1 I B1) P(B2)</a:t>
            </a:r>
          </a:p>
          <a:p>
            <a:pPr algn="just"/>
            <a:r>
              <a:rPr lang="en-US" dirty="0">
                <a:solidFill>
                  <a:schemeClr val="bg1"/>
                </a:solidFill>
              </a:rPr>
              <a:t>	= 0.052 x 0.028 + 0.052 x 0.024</a:t>
            </a:r>
          </a:p>
          <a:p>
            <a:pPr algn="just"/>
            <a:r>
              <a:rPr lang="en-US" dirty="0">
                <a:solidFill>
                  <a:schemeClr val="bg1"/>
                </a:solidFill>
              </a:rPr>
              <a:t>	= 0.002704</a:t>
            </a:r>
          </a:p>
          <a:p>
            <a:pPr algn="just"/>
            <a:r>
              <a:rPr lang="en-US" dirty="0">
                <a:solidFill>
                  <a:schemeClr val="bg1"/>
                </a:solidFill>
              </a:rPr>
              <a:t>P(A1) x 100 = 0.27</a:t>
            </a:r>
          </a:p>
          <a:p>
            <a:pPr algn="just"/>
            <a:r>
              <a:rPr lang="en-US" dirty="0" err="1">
                <a:solidFill>
                  <a:schemeClr val="bg1"/>
                </a:solidFill>
              </a:rPr>
              <a:t>Probabilitas</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Akhir</a:t>
            </a:r>
            <a:r>
              <a:rPr lang="en-US" dirty="0">
                <a:solidFill>
                  <a:schemeClr val="bg1"/>
                </a:solidFill>
              </a:rPr>
              <a:t> yang </a:t>
            </a:r>
            <a:r>
              <a:rPr lang="en-US" dirty="0" err="1">
                <a:solidFill>
                  <a:schemeClr val="bg1"/>
                </a:solidFill>
              </a:rPr>
              <a:t>diterima</a:t>
            </a:r>
            <a:r>
              <a:rPr lang="en-US" dirty="0">
                <a:solidFill>
                  <a:schemeClr val="bg1"/>
                </a:solidFill>
              </a:rPr>
              <a:t> Toyota</a:t>
            </a:r>
          </a:p>
          <a:p>
            <a:pPr algn="just"/>
            <a:r>
              <a:rPr lang="en-US" dirty="0">
                <a:solidFill>
                  <a:schemeClr val="bg1"/>
                </a:solidFill>
              </a:rPr>
              <a:t>P(A2)	= P(A2 I B1) P(B1) + P(A2 I B2) P(B2)</a:t>
            </a:r>
          </a:p>
          <a:p>
            <a:pPr algn="just"/>
            <a:r>
              <a:rPr lang="en-US" dirty="0">
                <a:solidFill>
                  <a:schemeClr val="bg1"/>
                </a:solidFill>
              </a:rPr>
              <a:t>	= 0.033 x 0.028 + 0.052 x 0.024</a:t>
            </a:r>
          </a:p>
          <a:p>
            <a:pPr algn="just"/>
            <a:r>
              <a:rPr lang="en-US" dirty="0">
                <a:solidFill>
                  <a:schemeClr val="bg1"/>
                </a:solidFill>
              </a:rPr>
              <a:t>	= 0.00002172</a:t>
            </a:r>
          </a:p>
          <a:p>
            <a:pPr algn="just"/>
            <a:r>
              <a:rPr lang="en-US" dirty="0">
                <a:solidFill>
                  <a:schemeClr val="bg1"/>
                </a:solidFill>
              </a:rPr>
              <a:t>P(A2) x 100 Data = 0.2172</a:t>
            </a:r>
          </a:p>
          <a:p>
            <a:pPr algn="just"/>
            <a:endParaRPr lang="en-US" dirty="0">
              <a:solidFill>
                <a:schemeClr val="bg1"/>
              </a:solidFill>
            </a:endParaRP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priori </a:t>
            </a:r>
            <a:r>
              <a:rPr lang="en-US" dirty="0" err="1">
                <a:solidFill>
                  <a:schemeClr val="bg1"/>
                </a:solidFill>
                <a:sym typeface="Wingdings" panose="05000000000000000000" pitchFamily="2" charset="2"/>
              </a:rPr>
              <a:t>diketahui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diberikan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sebelum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nilai</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saham</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berubah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a:t>
            </a:r>
          </a:p>
          <a:p>
            <a:pPr algn="just"/>
            <a:endParaRPr lang="en-US" dirty="0">
              <a:solidFill>
                <a:schemeClr val="bg1"/>
              </a:solidFill>
            </a:endParaRPr>
          </a:p>
        </p:txBody>
      </p:sp>
      <p:sp>
        <p:nvSpPr>
          <p:cNvPr id="10" name="Kotak Teks 9">
            <a:extLst>
              <a:ext uri="{FF2B5EF4-FFF2-40B4-BE49-F238E27FC236}">
                <a16:creationId xmlns:a16="http://schemas.microsoft.com/office/drawing/2014/main" id="{D6861802-2D14-46AD-B9EC-47112FDDFAB8}"/>
              </a:ext>
            </a:extLst>
          </p:cNvPr>
          <p:cNvSpPr txBox="1"/>
          <p:nvPr/>
        </p:nvSpPr>
        <p:spPr>
          <a:xfrm>
            <a:off x="5945874" y="328539"/>
            <a:ext cx="5845791" cy="5909310"/>
          </a:xfrm>
          <a:prstGeom prst="rect">
            <a:avLst/>
          </a:prstGeom>
          <a:noFill/>
        </p:spPr>
        <p:txBody>
          <a:bodyPr wrap="square" rtlCol="0">
            <a:spAutoFit/>
          </a:bodyPr>
          <a:lstStyle/>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berasal</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nilai</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sama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10000</a:t>
            </a:r>
            <a:endParaRPr lang="en-US" dirty="0">
              <a:solidFill>
                <a:schemeClr val="bg1"/>
              </a:solidFill>
            </a:endParaRPr>
          </a:p>
          <a:p>
            <a:pPr algn="just"/>
            <a:r>
              <a:rPr lang="en-US" dirty="0">
                <a:solidFill>
                  <a:schemeClr val="bg1"/>
                </a:solidFill>
              </a:rPr>
              <a:t>P(B1 I A1) = P(A1 I B1) P(B1) / P(A1) </a:t>
            </a:r>
          </a:p>
          <a:p>
            <a:pPr algn="just"/>
            <a:r>
              <a:rPr lang="en-US" dirty="0">
                <a:solidFill>
                  <a:schemeClr val="bg1"/>
                </a:solidFill>
              </a:rPr>
              <a:t>	   = 0.052 x 0.028 / 0.27 = 0.0053</a:t>
            </a:r>
          </a:p>
          <a:p>
            <a:pPr algn="just"/>
            <a:r>
              <a:rPr lang="en-US" dirty="0" err="1">
                <a:solidFill>
                  <a:schemeClr val="bg1"/>
                </a:solidFill>
              </a:rPr>
              <a:t>Hipotesa</a:t>
            </a:r>
            <a:r>
              <a:rPr lang="en-US" dirty="0">
                <a:solidFill>
                  <a:schemeClr val="bg1"/>
                </a:solidFill>
              </a:rPr>
              <a:t> </a:t>
            </a:r>
            <a:r>
              <a:rPr lang="en-US" dirty="0" err="1">
                <a:solidFill>
                  <a:schemeClr val="bg1"/>
                </a:solidFill>
              </a:rPr>
              <a:t>diterima</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benar</a:t>
            </a:r>
            <a:r>
              <a:rPr lang="en-US" dirty="0">
                <a:solidFill>
                  <a:schemeClr val="bg1"/>
                </a:solidFill>
              </a:rPr>
              <a:t> </a:t>
            </a:r>
          </a:p>
          <a:p>
            <a:pPr algn="just"/>
            <a:r>
              <a:rPr lang="en-US" dirty="0">
                <a:solidFill>
                  <a:schemeClr val="bg1"/>
                </a:solidFill>
              </a:rPr>
              <a:t>(</a:t>
            </a:r>
            <a:r>
              <a:rPr lang="en-US" dirty="0" err="1">
                <a:solidFill>
                  <a:schemeClr val="bg1"/>
                </a:solidFill>
              </a:rPr>
              <a:t>Saham</a:t>
            </a:r>
            <a:r>
              <a:rPr lang="en-US" dirty="0">
                <a:solidFill>
                  <a:schemeClr val="bg1"/>
                </a:solidFill>
              </a:rPr>
              <a:t> Open, Low, High </a:t>
            </a:r>
            <a:r>
              <a:rPr lang="en-US" dirty="0" err="1">
                <a:solidFill>
                  <a:schemeClr val="bg1"/>
                </a:solidFill>
              </a:rPr>
              <a:t>serta</a:t>
            </a:r>
            <a:r>
              <a:rPr lang="en-US" dirty="0">
                <a:solidFill>
                  <a:schemeClr val="bg1"/>
                </a:solidFill>
              </a:rPr>
              <a:t> Close </a:t>
            </a:r>
            <a:r>
              <a:rPr lang="en-US" dirty="0" err="1">
                <a:solidFill>
                  <a:schemeClr val="bg1"/>
                </a:solidFill>
              </a:rPr>
              <a:t>tidak</a:t>
            </a:r>
            <a:r>
              <a:rPr lang="en-US" dirty="0">
                <a:solidFill>
                  <a:schemeClr val="bg1"/>
                </a:solidFill>
              </a:rPr>
              <a:t> </a:t>
            </a:r>
            <a:r>
              <a:rPr lang="en-US" dirty="0" err="1">
                <a:solidFill>
                  <a:schemeClr val="bg1"/>
                </a:solidFill>
              </a:rPr>
              <a:t>selalu</a:t>
            </a:r>
            <a:r>
              <a:rPr lang="en-US" dirty="0">
                <a:solidFill>
                  <a:schemeClr val="bg1"/>
                </a:solidFill>
              </a:rPr>
              <a:t> </a:t>
            </a:r>
            <a:r>
              <a:rPr lang="en-US" dirty="0" err="1">
                <a:solidFill>
                  <a:schemeClr val="bg1"/>
                </a:solidFill>
              </a:rPr>
              <a:t>bernilai</a:t>
            </a:r>
            <a:r>
              <a:rPr lang="en-US" dirty="0">
                <a:solidFill>
                  <a:schemeClr val="bg1"/>
                </a:solidFill>
              </a:rPr>
              <a:t> </a:t>
            </a:r>
            <a:r>
              <a:rPr lang="en-US" dirty="0" err="1">
                <a:solidFill>
                  <a:schemeClr val="bg1"/>
                </a:solidFill>
              </a:rPr>
              <a:t>sama</a:t>
            </a:r>
            <a:r>
              <a:rPr lang="en-US" dirty="0">
                <a:solidFill>
                  <a:schemeClr val="bg1"/>
                </a:solidFill>
              </a:rPr>
              <a:t>) </a:t>
            </a:r>
          </a:p>
          <a:p>
            <a:pPr algn="just"/>
            <a:endParaRPr lang="en-US" dirty="0">
              <a:solidFill>
                <a:schemeClr val="bg1"/>
              </a:solidFill>
            </a:endParaRPr>
          </a:p>
          <a:p>
            <a:pPr algn="just"/>
            <a:r>
              <a:rPr lang="en-US" dirty="0">
                <a:solidFill>
                  <a:schemeClr val="bg1"/>
                </a:solidFill>
              </a:rPr>
              <a:t>Probability </a:t>
            </a:r>
            <a:r>
              <a:rPr lang="en-US" dirty="0" err="1">
                <a:solidFill>
                  <a:schemeClr val="bg1"/>
                </a:solidFill>
              </a:rPr>
              <a:t>Posteori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saham</a:t>
            </a:r>
            <a:r>
              <a:rPr lang="en-US" dirty="0">
                <a:solidFill>
                  <a:schemeClr val="bg1"/>
                </a:solidFill>
              </a:rPr>
              <a:t> yang </a:t>
            </a:r>
            <a:r>
              <a:rPr lang="en-US" dirty="0" err="1">
                <a:solidFill>
                  <a:schemeClr val="bg1"/>
                </a:solidFill>
              </a:rPr>
              <a:t>diterima</a:t>
            </a:r>
            <a:r>
              <a:rPr lang="en-US" dirty="0">
                <a:solidFill>
                  <a:schemeClr val="bg1"/>
                </a:solidFill>
              </a:rPr>
              <a:t> </a:t>
            </a:r>
            <a:r>
              <a:rPr lang="en-US" dirty="0" err="1">
                <a:solidFill>
                  <a:schemeClr val="bg1"/>
                </a:solidFill>
              </a:rPr>
              <a:t>berbeda</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sebelumnya</a:t>
            </a:r>
            <a:r>
              <a:rPr lang="en-US" dirty="0">
                <a:solidFill>
                  <a:schemeClr val="bg1"/>
                </a:solidFill>
              </a:rPr>
              <a:t> </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Jumlah</a:t>
            </a:r>
            <a:r>
              <a:rPr lang="en-US" dirty="0">
                <a:solidFill>
                  <a:schemeClr val="bg1"/>
                </a:solidFill>
                <a:sym typeface="Wingdings" panose="05000000000000000000" pitchFamily="2" charset="2"/>
              </a:rPr>
              <a:t> Data 1000</a:t>
            </a:r>
          </a:p>
          <a:p>
            <a:pPr algn="just"/>
            <a:r>
              <a:rPr lang="en-US" dirty="0">
                <a:solidFill>
                  <a:schemeClr val="bg1"/>
                </a:solidFill>
                <a:sym typeface="Wingdings" panose="05000000000000000000" pitchFamily="2" charset="2"/>
              </a:rPr>
              <a:t>P(B1 I A2) = P(A2 I B1) P(B1) / P(A2) </a:t>
            </a:r>
          </a:p>
          <a:p>
            <a:pPr algn="just"/>
            <a:r>
              <a:rPr lang="en-US" dirty="0">
                <a:solidFill>
                  <a:schemeClr val="bg1"/>
                </a:solidFill>
                <a:sym typeface="Wingdings" panose="05000000000000000000" pitchFamily="2" charset="2"/>
              </a:rPr>
              <a:t>	   = 0.033 x 0.028 / 0.2172</a:t>
            </a:r>
          </a:p>
          <a:p>
            <a:pPr algn="just"/>
            <a:r>
              <a:rPr lang="en-US" dirty="0">
                <a:solidFill>
                  <a:schemeClr val="bg1"/>
                </a:solidFill>
                <a:sym typeface="Wingdings" panose="05000000000000000000" pitchFamily="2" charset="2"/>
              </a:rPr>
              <a:t>	   = 0.0004</a:t>
            </a:r>
          </a:p>
          <a:p>
            <a:pPr algn="just"/>
            <a:r>
              <a:rPr lang="en-US" dirty="0">
                <a:solidFill>
                  <a:schemeClr val="bg1"/>
                </a:solidFill>
                <a:sym typeface="Wingdings" panose="05000000000000000000" pitchFamily="2" charset="2"/>
              </a:rPr>
              <a:t>P(B2 I A1) = P(A1 I B2) P(B2) / P(A1) </a:t>
            </a:r>
          </a:p>
          <a:p>
            <a:pPr algn="just"/>
            <a:r>
              <a:rPr lang="en-US" dirty="0">
                <a:solidFill>
                  <a:schemeClr val="bg1"/>
                </a:solidFill>
                <a:sym typeface="Wingdings" panose="05000000000000000000" pitchFamily="2" charset="2"/>
              </a:rPr>
              <a:t>	   = 0.033 x 0.024 / 0.27</a:t>
            </a:r>
          </a:p>
          <a:p>
            <a:pPr algn="just"/>
            <a:r>
              <a:rPr lang="en-US" dirty="0">
                <a:solidFill>
                  <a:schemeClr val="bg1"/>
                </a:solidFill>
                <a:sym typeface="Wingdings" panose="05000000000000000000" pitchFamily="2" charset="2"/>
              </a:rPr>
              <a:t>	   = 0.0293333</a:t>
            </a:r>
          </a:p>
          <a:p>
            <a:pPr algn="just"/>
            <a:r>
              <a:rPr lang="en-US" dirty="0" err="1">
                <a:solidFill>
                  <a:schemeClr val="bg1"/>
                </a:solidFill>
                <a:sym typeface="Wingdings" panose="05000000000000000000" pitchFamily="2" charset="2"/>
              </a:rPr>
              <a:t>Probabilitas</a:t>
            </a:r>
            <a:r>
              <a:rPr lang="en-US" dirty="0">
                <a:solidFill>
                  <a:schemeClr val="bg1"/>
                </a:solidFill>
                <a:sym typeface="Wingdings" panose="05000000000000000000" pitchFamily="2" charset="2"/>
              </a:rPr>
              <a:t> posteriori </a:t>
            </a:r>
            <a:r>
              <a:rPr lang="en-US" dirty="0" err="1">
                <a:solidFill>
                  <a:schemeClr val="bg1"/>
                </a:solidFill>
                <a:sym typeface="Wingdings" panose="05000000000000000000" pitchFamily="2" charset="2"/>
              </a:rPr>
              <a:t>dapat</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dihitung</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dengan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menggunakan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teorema</a:t>
            </a:r>
            <a:r>
              <a:rPr lang="en-US" dirty="0">
                <a:solidFill>
                  <a:schemeClr val="bg1"/>
                </a:solidFill>
                <a:sym typeface="Wingdings" panose="05000000000000000000" pitchFamily="2" charset="2"/>
              </a:rPr>
              <a:t> Bayes </a:t>
            </a:r>
            <a:r>
              <a:rPr lang="en-US" dirty="0" err="1">
                <a:solidFill>
                  <a:schemeClr val="bg1"/>
                </a:solidFill>
                <a:sym typeface="Wingdings" panose="05000000000000000000" pitchFamily="2" charset="2"/>
              </a:rPr>
              <a:t>bila</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eksperimen</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telah</a:t>
            </a:r>
            <a:r>
              <a:rPr lang="en-US" dirty="0">
                <a:solidFill>
                  <a:schemeClr val="bg1"/>
                </a:solidFill>
                <a:sym typeface="Wingdings" panose="05000000000000000000" pitchFamily="2" charset="2"/>
              </a:rPr>
              <a:t> </a:t>
            </a:r>
            <a:r>
              <a:rPr lang="en-US" dirty="0" err="1">
                <a:solidFill>
                  <a:schemeClr val="bg1"/>
                </a:solidFill>
                <a:sym typeface="Wingdings" panose="05000000000000000000" pitchFamily="2" charset="2"/>
              </a:rPr>
              <a:t>dilakukan</a:t>
            </a:r>
            <a:r>
              <a:rPr lang="en-US" dirty="0">
                <a:solidFill>
                  <a:schemeClr val="bg1"/>
                </a:solidFill>
                <a:sym typeface="Wingdings" panose="05000000000000000000" pitchFamily="2" charset="2"/>
              </a:rPr>
              <a:t> dan </a:t>
            </a:r>
            <a:r>
              <a:rPr lang="en-US" dirty="0" err="1">
                <a:solidFill>
                  <a:schemeClr val="bg1"/>
                </a:solidFill>
                <a:sym typeface="Wingdings" panose="05000000000000000000" pitchFamily="2" charset="2"/>
              </a:rPr>
              <a:t>terjadi</a:t>
            </a:r>
            <a:r>
              <a:rPr lang="en-US" dirty="0">
                <a:solidFill>
                  <a:schemeClr val="bg1"/>
                </a:solidFill>
                <a:sym typeface="Wingdings" panose="05000000000000000000" pitchFamily="2" charset="2"/>
              </a:rPr>
              <a:t> event </a:t>
            </a:r>
            <a:r>
              <a:rPr lang="en-US" dirty="0" err="1">
                <a:solidFill>
                  <a:schemeClr val="bg1"/>
                </a:solidFill>
                <a:sym typeface="Wingdings" panose="05000000000000000000" pitchFamily="2" charset="2"/>
              </a:rPr>
              <a:t>tertentu</a:t>
            </a:r>
            <a:r>
              <a:rPr lang="en-US" dirty="0">
                <a:solidFill>
                  <a:schemeClr val="bg1"/>
                </a:solidFill>
                <a:sym typeface="Wingdings" panose="05000000000000000000" pitchFamily="2" charset="2"/>
              </a:rPr>
              <a:t> yang </a:t>
            </a:r>
            <a:r>
              <a:rPr lang="en-US" dirty="0" err="1">
                <a:solidFill>
                  <a:schemeClr val="bg1"/>
                </a:solidFill>
                <a:sym typeface="Wingdings" panose="05000000000000000000" pitchFamily="2" charset="2"/>
              </a:rPr>
              <a:t>diamati</a:t>
            </a:r>
            <a:r>
              <a:rPr lang="en-US" dirty="0">
                <a:solidFill>
                  <a:schemeClr val="bg1"/>
                </a:solidFill>
                <a:sym typeface="Wingdings" panose="05000000000000000000" pitchFamily="2" charset="2"/>
              </a:rPr>
              <a:t>. </a:t>
            </a:r>
          </a:p>
          <a:p>
            <a:pPr algn="just"/>
            <a:endParaRPr lang="en-US" dirty="0">
              <a:solidFill>
                <a:schemeClr val="bg1"/>
              </a:solidFill>
            </a:endParaRPr>
          </a:p>
          <a:p>
            <a:pPr algn="just"/>
            <a:endParaRPr lang="en-US" dirty="0">
              <a:solidFill>
                <a:schemeClr val="bg1"/>
              </a:solidFill>
            </a:endParaRPr>
          </a:p>
        </p:txBody>
      </p:sp>
    </p:spTree>
    <p:extLst>
      <p:ext uri="{BB962C8B-B14F-4D97-AF65-F5344CB8AC3E}">
        <p14:creationId xmlns:p14="http://schemas.microsoft.com/office/powerpoint/2010/main" val="1556136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8E5BF0-D2F1-4F43-9D34-0A5DC333ED38}"/>
              </a:ext>
            </a:extLst>
          </p:cNvPr>
          <p:cNvPicPr>
            <a:picLocks noChangeAspect="1"/>
          </p:cNvPicPr>
          <p:nvPr/>
        </p:nvPicPr>
        <p:blipFill rotWithShape="1">
          <a:blip r:embed="rId2"/>
          <a:srcRect b="15730"/>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5165F45A-0DD9-48F1-9F96-830604F8C82F}"/>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Geometric Brownian Motion </a:t>
            </a:r>
            <a:endParaRPr lang="en-ID" sz="4400" dirty="0">
              <a:solidFill>
                <a:schemeClr val="tx1"/>
              </a:solidFill>
            </a:endParaRPr>
          </a:p>
        </p:txBody>
      </p:sp>
      <p:sp>
        <p:nvSpPr>
          <p:cNvPr id="3" name="Subtitle 2">
            <a:extLst>
              <a:ext uri="{FF2B5EF4-FFF2-40B4-BE49-F238E27FC236}">
                <a16:creationId xmlns:a16="http://schemas.microsoft.com/office/drawing/2014/main" id="{ACD00B52-EC7D-46C2-861A-5D5E18FA48B5}"/>
              </a:ext>
            </a:extLst>
          </p:cNvPr>
          <p:cNvSpPr>
            <a:spLocks noGrp="1"/>
          </p:cNvSpPr>
          <p:nvPr>
            <p:ph type="subTitle" idx="1"/>
          </p:nvPr>
        </p:nvSpPr>
        <p:spPr>
          <a:xfrm>
            <a:off x="1276055" y="3990546"/>
            <a:ext cx="4775075" cy="559656"/>
          </a:xfrm>
        </p:spPr>
        <p:txBody>
          <a:bodyPr>
            <a:normAutofit/>
          </a:bodyPr>
          <a:lstStyle/>
          <a:p>
            <a:r>
              <a:rPr lang="en-ID" b="1" dirty="0">
                <a:solidFill>
                  <a:schemeClr val="tx1"/>
                </a:solidFill>
              </a:rPr>
              <a:t>Pada Toyota dan Ford </a:t>
            </a:r>
          </a:p>
        </p:txBody>
      </p:sp>
    </p:spTree>
    <p:extLst>
      <p:ext uri="{BB962C8B-B14F-4D97-AF65-F5344CB8AC3E}">
        <p14:creationId xmlns:p14="http://schemas.microsoft.com/office/powerpoint/2010/main" val="1960392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lawik Light" panose="02020404030301010803"/>
              <a:ea typeface="+mn-ea"/>
              <a:cs typeface="+mn-cs"/>
            </a:endParaRPr>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C1AE95-5F9E-44E9-BC5B-90B050EDABC4}"/>
              </a:ext>
            </a:extLst>
          </p:cNvPr>
          <p:cNvSpPr>
            <a:spLocks noGrp="1"/>
          </p:cNvSpPr>
          <p:nvPr>
            <p:ph type="title"/>
          </p:nvPr>
        </p:nvSpPr>
        <p:spPr>
          <a:xfrm>
            <a:off x="1175510" y="550113"/>
            <a:ext cx="9792208" cy="772056"/>
          </a:xfrm>
        </p:spPr>
        <p:txBody>
          <a:bodyPr>
            <a:normAutofit/>
          </a:bodyPr>
          <a:lstStyle/>
          <a:p>
            <a:r>
              <a:rPr lang="en-US" dirty="0"/>
              <a:t>Brownian Motion</a:t>
            </a:r>
            <a:endParaRPr lang="en-ID" dirty="0"/>
          </a:p>
        </p:txBody>
      </p:sp>
      <p:sp>
        <p:nvSpPr>
          <p:cNvPr id="4" name="TextBox 3">
            <a:extLst>
              <a:ext uri="{FF2B5EF4-FFF2-40B4-BE49-F238E27FC236}">
                <a16:creationId xmlns:a16="http://schemas.microsoft.com/office/drawing/2014/main" id="{E2CFF5B2-ABDA-4355-9CB3-A7C1EB317094}"/>
              </a:ext>
            </a:extLst>
          </p:cNvPr>
          <p:cNvSpPr txBox="1"/>
          <p:nvPr/>
        </p:nvSpPr>
        <p:spPr>
          <a:xfrm>
            <a:off x="210312" y="1322169"/>
            <a:ext cx="11580635" cy="440120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Brownian motion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acak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terjadi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pada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waktu</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kontinu</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pergerakan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kontinu</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daripada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diskrit</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Contoh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random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dapat</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dihasilkan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membalik</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sebuah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setiap</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periode</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arah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ditentukan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apakah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sisi</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head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atau</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tails </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Kalau</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dalam</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saham</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biasanya</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5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tahun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pertama</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sym typeface="Wingdings" panose="05000000000000000000" pitchFamily="2" charset="2"/>
              </a:rPr>
              <a:t> dan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sym typeface="Wingdings" panose="05000000000000000000" pitchFamily="2" charset="2"/>
              </a:rPr>
              <a:t>terakhir</a:t>
            </a:r>
            <a:endPar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endPar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Brownian motion,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harus</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membalik</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koin</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jauh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lebih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cepat</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dan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mengambil</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langkah</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sangat</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kecil</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di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setiap</a:t>
            </a:r>
            <a:r>
              <a:rPr kumimoji="0" lang="en-ID"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ID"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titik</a:t>
            </a:r>
            <a:endPar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p:txBody>
      </p:sp>
    </p:spTree>
    <p:extLst>
      <p:ext uri="{BB962C8B-B14F-4D97-AF65-F5344CB8AC3E}">
        <p14:creationId xmlns:p14="http://schemas.microsoft.com/office/powerpoint/2010/main" val="461819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lawik Light" panose="02020404030301010803"/>
              <a:ea typeface="+mn-ea"/>
              <a:cs typeface="+mn-cs"/>
            </a:endParaRPr>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C1AE95-5F9E-44E9-BC5B-90B050EDABC4}"/>
              </a:ext>
            </a:extLst>
          </p:cNvPr>
          <p:cNvSpPr>
            <a:spLocks noGrp="1"/>
          </p:cNvSpPr>
          <p:nvPr>
            <p:ph type="title"/>
          </p:nvPr>
        </p:nvSpPr>
        <p:spPr>
          <a:xfrm>
            <a:off x="1175510" y="550113"/>
            <a:ext cx="9792208" cy="772056"/>
          </a:xfrm>
        </p:spPr>
        <p:txBody>
          <a:bodyPr>
            <a:normAutofit/>
          </a:bodyPr>
          <a:lstStyle/>
          <a:p>
            <a:r>
              <a:rPr lang="en-US" dirty="0"/>
              <a:t>Brownian Motion</a:t>
            </a:r>
            <a:endParaRPr lang="en-ID" dirty="0"/>
          </a:p>
        </p:txBody>
      </p:sp>
      <p:sp>
        <p:nvSpPr>
          <p:cNvPr id="4" name="TextBox 3">
            <a:extLst>
              <a:ext uri="{FF2B5EF4-FFF2-40B4-BE49-F238E27FC236}">
                <a16:creationId xmlns:a16="http://schemas.microsoft.com/office/drawing/2014/main" id="{E2CFF5B2-ABDA-4355-9CB3-A7C1EB317094}"/>
              </a:ext>
            </a:extLst>
          </p:cNvPr>
          <p:cNvSpPr txBox="1"/>
          <p:nvPr/>
        </p:nvSpPr>
        <p:spPr>
          <a:xfrm>
            <a:off x="210312" y="1322169"/>
            <a:ext cx="11580635" cy="4832092"/>
          </a:xfrm>
          <a:prstGeom prst="rect">
            <a:avLst/>
          </a:prstGeom>
          <a:noFill/>
        </p:spPr>
        <p:txBody>
          <a:bodyPr wrap="square" rtlCol="0">
            <a:spAutoFit/>
          </a:bodyPr>
          <a:lstStyle/>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Misalkan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Z(t)</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merepresentasikan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nila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dari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acak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jumlah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kumulatif</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dari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semua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gerakan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setelah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periode</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t</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endPar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Secara</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teknis</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Brownian motion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kejadian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acak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mengikuti</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0" u="none" strike="noStrike" kern="1200" cap="none" spc="0" normalizeH="0" baseline="0" noProof="0" dirty="0" err="1">
                <a:ln>
                  <a:noFill/>
                </a:ln>
                <a:solidFill>
                  <a:srgbClr val="000000"/>
                </a:solidFill>
                <a:effectLst/>
                <a:uLnTx/>
                <a:uFillTx/>
                <a:latin typeface="Selawik Light" panose="02020404030301010803"/>
                <a:ea typeface="+mn-ea"/>
                <a:cs typeface="+mn-cs"/>
              </a:rPr>
              <a:t>karateristik</a:t>
            </a: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rPr>
              <a:t>	- </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Z(0) = 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 Z(t + s) – Z(t)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distribusi</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normal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mean 0 dan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varian</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 Z(t + s1) – Z(t)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independent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dari</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Z(t) – Z(t – s2)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dimana</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s1, s2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&gt;0. yang mana nonoverlapping increment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secara</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independent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didistribusi</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 Z(t)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adalah</a:t>
            </a:r>
            <a:r>
              <a:rPr kumimoji="0" lang="en-US" sz="2800" b="0" i="1"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2800" b="0" i="1" u="none" strike="noStrike" kern="1200" cap="none" spc="0" normalizeH="0" baseline="0" noProof="0" dirty="0" err="1">
                <a:ln>
                  <a:noFill/>
                </a:ln>
                <a:solidFill>
                  <a:srgbClr val="000000"/>
                </a:solidFill>
                <a:effectLst/>
                <a:uLnTx/>
                <a:uFillTx/>
                <a:latin typeface="Selawik Light" panose="02020404030301010803"/>
                <a:ea typeface="+mn-ea"/>
                <a:cs typeface="+mn-cs"/>
              </a:rPr>
              <a:t>kontinu</a:t>
            </a:r>
            <a:endParaRPr kumimoji="0" lang="en-US" sz="2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p:txBody>
      </p:sp>
    </p:spTree>
    <p:extLst>
      <p:ext uri="{BB962C8B-B14F-4D97-AF65-F5344CB8AC3E}">
        <p14:creationId xmlns:p14="http://schemas.microsoft.com/office/powerpoint/2010/main" val="280478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773732" y="0"/>
            <a:ext cx="11054359" cy="473407"/>
          </a:xfrm>
          <a:prstGeom prst="rect">
            <a:avLst/>
          </a:prstGeom>
        </p:spPr>
        <p:txBody>
          <a:bodyPr/>
          <a:lstStyle/>
          <a:p>
            <a:r>
              <a:rPr lang="en-US" sz="3000" dirty="0">
                <a:solidFill>
                  <a:schemeClr val="accent1"/>
                </a:solidFill>
              </a:rPr>
              <a:t>ANALISIS FLUKTUATIF SAHAM TOYOTA 1976 - 2019</a:t>
            </a:r>
          </a:p>
        </p:txBody>
      </p:sp>
      <p:sp>
        <p:nvSpPr>
          <p:cNvPr id="5" name="Kotak Teks 4">
            <a:extLst>
              <a:ext uri="{FF2B5EF4-FFF2-40B4-BE49-F238E27FC236}">
                <a16:creationId xmlns:a16="http://schemas.microsoft.com/office/drawing/2014/main" id="{BB7799DF-8572-4EC8-B326-48F41BF4F631}"/>
              </a:ext>
            </a:extLst>
          </p:cNvPr>
          <p:cNvSpPr txBox="1"/>
          <p:nvPr/>
        </p:nvSpPr>
        <p:spPr>
          <a:xfrm>
            <a:off x="0" y="4030548"/>
            <a:ext cx="11887200" cy="2677656"/>
          </a:xfrm>
          <a:prstGeom prst="rect">
            <a:avLst/>
          </a:prstGeom>
          <a:noFill/>
        </p:spPr>
        <p:txBody>
          <a:bodyPr wrap="square" rtlCol="0">
            <a:spAutoFit/>
          </a:bodyPr>
          <a:lstStyle/>
          <a:p>
            <a:pPr algn="just"/>
            <a:r>
              <a:rPr lang="en-US" sz="1400" dirty="0">
                <a:solidFill>
                  <a:schemeClr val="bg1"/>
                </a:solidFill>
              </a:rPr>
              <a:t>Saya </a:t>
            </a:r>
            <a:r>
              <a:rPr lang="en-US" sz="1400" dirty="0" err="1">
                <a:solidFill>
                  <a:schemeClr val="bg1"/>
                </a:solidFill>
              </a:rPr>
              <a:t>mengambil</a:t>
            </a:r>
            <a:r>
              <a:rPr lang="en-US" sz="1400" dirty="0">
                <a:solidFill>
                  <a:schemeClr val="bg1"/>
                </a:solidFill>
              </a:rPr>
              <a:t> parameter adjusted closed </a:t>
            </a:r>
            <a:r>
              <a:rPr lang="en-US" sz="1400" dirty="0" err="1">
                <a:solidFill>
                  <a:schemeClr val="bg1"/>
                </a:solidFill>
              </a:rPr>
              <a:t>dikarenakan</a:t>
            </a:r>
            <a:r>
              <a:rPr lang="en-US" sz="1400" dirty="0">
                <a:solidFill>
                  <a:schemeClr val="bg1"/>
                </a:solidFill>
              </a:rPr>
              <a:t> </a:t>
            </a:r>
            <a:r>
              <a:rPr lang="en-US" sz="1400" dirty="0" err="1">
                <a:solidFill>
                  <a:schemeClr val="bg1"/>
                </a:solidFill>
              </a:rPr>
              <a:t>harga</a:t>
            </a:r>
            <a:r>
              <a:rPr lang="en-US" sz="1400" dirty="0">
                <a:solidFill>
                  <a:schemeClr val="bg1"/>
                </a:solidFill>
              </a:rPr>
              <a:t> </a:t>
            </a:r>
            <a:r>
              <a:rPr lang="en-US" sz="1400" dirty="0" err="1">
                <a:solidFill>
                  <a:schemeClr val="bg1"/>
                </a:solidFill>
              </a:rPr>
              <a:t>penutupan</a:t>
            </a:r>
            <a:r>
              <a:rPr lang="en-US" sz="1400" dirty="0">
                <a:solidFill>
                  <a:schemeClr val="bg1"/>
                </a:solidFill>
              </a:rPr>
              <a:t> yang </a:t>
            </a:r>
            <a:r>
              <a:rPr lang="en-US" sz="1400" dirty="0" err="1">
                <a:solidFill>
                  <a:schemeClr val="bg1"/>
                </a:solidFill>
              </a:rPr>
              <a:t>disesuaikan</a:t>
            </a:r>
            <a:r>
              <a:rPr lang="en-US" sz="1400" dirty="0">
                <a:solidFill>
                  <a:schemeClr val="bg1"/>
                </a:solidFill>
              </a:rPr>
              <a:t> </a:t>
            </a:r>
            <a:r>
              <a:rPr lang="en-US" sz="1400" dirty="0" err="1">
                <a:solidFill>
                  <a:schemeClr val="bg1"/>
                </a:solidFill>
              </a:rPr>
              <a:t>dengan</a:t>
            </a:r>
            <a:r>
              <a:rPr lang="en-US" sz="1400" dirty="0">
                <a:solidFill>
                  <a:schemeClr val="bg1"/>
                </a:solidFill>
              </a:rPr>
              <a:t> </a:t>
            </a:r>
            <a:r>
              <a:rPr lang="en-US" sz="1400" dirty="0" err="1">
                <a:solidFill>
                  <a:schemeClr val="bg1"/>
                </a:solidFill>
              </a:rPr>
              <a:t>aksi</a:t>
            </a:r>
            <a:r>
              <a:rPr lang="en-US" sz="1400" dirty="0">
                <a:solidFill>
                  <a:schemeClr val="bg1"/>
                </a:solidFill>
              </a:rPr>
              <a:t> </a:t>
            </a:r>
            <a:r>
              <a:rPr lang="en-US" sz="1400" dirty="0" err="1">
                <a:solidFill>
                  <a:schemeClr val="bg1"/>
                </a:solidFill>
              </a:rPr>
              <a:t>korporasi</a:t>
            </a:r>
            <a:r>
              <a:rPr lang="en-US" sz="1400" dirty="0">
                <a:solidFill>
                  <a:schemeClr val="bg1"/>
                </a:solidFill>
              </a:rPr>
              <a:t> </a:t>
            </a:r>
            <a:r>
              <a:rPr lang="en-US" sz="1400" dirty="0" err="1">
                <a:solidFill>
                  <a:schemeClr val="bg1"/>
                </a:solidFill>
              </a:rPr>
              <a:t>seperti</a:t>
            </a:r>
            <a:r>
              <a:rPr lang="en-US" sz="1400" dirty="0">
                <a:solidFill>
                  <a:schemeClr val="bg1"/>
                </a:solidFill>
              </a:rPr>
              <a:t> right issue, stock split </a:t>
            </a:r>
            <a:r>
              <a:rPr lang="en-US" sz="1400" dirty="0" err="1">
                <a:solidFill>
                  <a:schemeClr val="bg1"/>
                </a:solidFill>
              </a:rPr>
              <a:t>atau</a:t>
            </a:r>
            <a:r>
              <a:rPr lang="en-US" sz="1400" dirty="0">
                <a:solidFill>
                  <a:schemeClr val="bg1"/>
                </a:solidFill>
              </a:rPr>
              <a:t> reverse. </a:t>
            </a:r>
            <a:r>
              <a:rPr lang="en-US" sz="1400" dirty="0" err="1">
                <a:solidFill>
                  <a:schemeClr val="bg1"/>
                </a:solidFill>
              </a:rPr>
              <a:t>Saham</a:t>
            </a:r>
            <a:r>
              <a:rPr lang="en-US" sz="1400" dirty="0">
                <a:solidFill>
                  <a:schemeClr val="bg1"/>
                </a:solidFill>
              </a:rPr>
              <a:t> Toyota </a:t>
            </a:r>
            <a:r>
              <a:rPr lang="en-US" sz="1400" dirty="0" err="1">
                <a:solidFill>
                  <a:schemeClr val="bg1"/>
                </a:solidFill>
              </a:rPr>
              <a:t>fluktuaktif</a:t>
            </a:r>
            <a:r>
              <a:rPr lang="en-US" sz="1400" dirty="0">
                <a:solidFill>
                  <a:schemeClr val="bg1"/>
                </a:solidFill>
              </a:rPr>
              <a:t> </a:t>
            </a:r>
            <a:r>
              <a:rPr lang="en-US" sz="1400" dirty="0" err="1">
                <a:solidFill>
                  <a:schemeClr val="bg1"/>
                </a:solidFill>
              </a:rPr>
              <a:t>karena</a:t>
            </a:r>
            <a:r>
              <a:rPr lang="en-US" sz="1400" dirty="0">
                <a:solidFill>
                  <a:schemeClr val="bg1"/>
                </a:solidFill>
              </a:rPr>
              <a:t> </a:t>
            </a:r>
            <a:r>
              <a:rPr lang="en-US" sz="1400" dirty="0" err="1">
                <a:solidFill>
                  <a:schemeClr val="bg1"/>
                </a:solidFill>
              </a:rPr>
              <a:t>ekonomi</a:t>
            </a:r>
            <a:r>
              <a:rPr lang="en-US" sz="1400" dirty="0">
                <a:solidFill>
                  <a:schemeClr val="bg1"/>
                </a:solidFill>
              </a:rPr>
              <a:t> </a:t>
            </a:r>
            <a:r>
              <a:rPr lang="en-US" sz="1400" dirty="0" err="1">
                <a:solidFill>
                  <a:schemeClr val="bg1"/>
                </a:solidFill>
              </a:rPr>
              <a:t>makro</a:t>
            </a:r>
            <a:r>
              <a:rPr lang="en-US" sz="1400" dirty="0">
                <a:solidFill>
                  <a:schemeClr val="bg1"/>
                </a:solidFill>
              </a:rPr>
              <a:t> dan </a:t>
            </a:r>
            <a:r>
              <a:rPr lang="en-US" sz="1400" dirty="0" err="1">
                <a:solidFill>
                  <a:schemeClr val="bg1"/>
                </a:solidFill>
              </a:rPr>
              <a:t>tingkat</a:t>
            </a:r>
            <a:r>
              <a:rPr lang="en-US" sz="1400" dirty="0">
                <a:solidFill>
                  <a:schemeClr val="bg1"/>
                </a:solidFill>
              </a:rPr>
              <a:t> </a:t>
            </a:r>
            <a:r>
              <a:rPr lang="en-US" sz="1400" dirty="0" err="1">
                <a:solidFill>
                  <a:schemeClr val="bg1"/>
                </a:solidFill>
              </a:rPr>
              <a:t>inflasi</a:t>
            </a:r>
            <a:r>
              <a:rPr lang="en-US" sz="1400" dirty="0">
                <a:solidFill>
                  <a:schemeClr val="bg1"/>
                </a:solidFill>
              </a:rPr>
              <a:t> yang </a:t>
            </a:r>
            <a:r>
              <a:rPr lang="en-US" sz="1400" dirty="0" err="1">
                <a:solidFill>
                  <a:schemeClr val="bg1"/>
                </a:solidFill>
              </a:rPr>
              <a:t>tinggi</a:t>
            </a:r>
            <a:r>
              <a:rPr lang="en-US" sz="1400" dirty="0">
                <a:solidFill>
                  <a:schemeClr val="bg1"/>
                </a:solidFill>
              </a:rPr>
              <a:t> pada </a:t>
            </a:r>
            <a:r>
              <a:rPr lang="en-US" sz="1400" dirty="0" err="1">
                <a:solidFill>
                  <a:schemeClr val="bg1"/>
                </a:solidFill>
              </a:rPr>
              <a:t>sebelum</a:t>
            </a:r>
            <a:r>
              <a:rPr lang="en-US" sz="1400" dirty="0">
                <a:solidFill>
                  <a:schemeClr val="bg1"/>
                </a:solidFill>
              </a:rPr>
              <a:t> </a:t>
            </a:r>
            <a:r>
              <a:rPr lang="en-US" sz="1400" dirty="0" err="1">
                <a:solidFill>
                  <a:schemeClr val="bg1"/>
                </a:solidFill>
              </a:rPr>
              <a:t>tahun</a:t>
            </a:r>
            <a:r>
              <a:rPr lang="en-US" sz="1400" dirty="0">
                <a:solidFill>
                  <a:schemeClr val="bg1"/>
                </a:solidFill>
              </a:rPr>
              <a:t> 2000 yang </a:t>
            </a:r>
            <a:r>
              <a:rPr lang="en-US" sz="1400" dirty="0" err="1">
                <a:solidFill>
                  <a:schemeClr val="bg1"/>
                </a:solidFill>
              </a:rPr>
              <a:t>mengakibatkan</a:t>
            </a:r>
            <a:r>
              <a:rPr lang="en-US" sz="1400" dirty="0">
                <a:solidFill>
                  <a:schemeClr val="bg1"/>
                </a:solidFill>
              </a:rPr>
              <a:t> </a:t>
            </a:r>
            <a:r>
              <a:rPr lang="en-US" sz="1400" dirty="0" err="1">
                <a:solidFill>
                  <a:schemeClr val="bg1"/>
                </a:solidFill>
              </a:rPr>
              <a:t>fluktuasi</a:t>
            </a:r>
            <a:r>
              <a:rPr lang="en-US" sz="1400" dirty="0">
                <a:solidFill>
                  <a:schemeClr val="bg1"/>
                </a:solidFill>
              </a:rPr>
              <a:t> </a:t>
            </a:r>
            <a:r>
              <a:rPr lang="en-US" sz="1400" dirty="0" err="1">
                <a:solidFill>
                  <a:schemeClr val="bg1"/>
                </a:solidFill>
              </a:rPr>
              <a:t>nilai</a:t>
            </a:r>
            <a:r>
              <a:rPr lang="en-US" sz="1400" dirty="0">
                <a:solidFill>
                  <a:schemeClr val="bg1"/>
                </a:solidFill>
              </a:rPr>
              <a:t> </a:t>
            </a:r>
            <a:r>
              <a:rPr lang="en-US" sz="1400" dirty="0" err="1">
                <a:solidFill>
                  <a:schemeClr val="bg1"/>
                </a:solidFill>
              </a:rPr>
              <a:t>kurs</a:t>
            </a:r>
            <a:r>
              <a:rPr lang="en-US" sz="1400" dirty="0">
                <a:solidFill>
                  <a:schemeClr val="bg1"/>
                </a:solidFill>
              </a:rPr>
              <a:t> rupiah </a:t>
            </a:r>
            <a:r>
              <a:rPr lang="en-US" sz="1400" dirty="0" err="1">
                <a:solidFill>
                  <a:schemeClr val="bg1"/>
                </a:solidFill>
              </a:rPr>
              <a:t>terhadap</a:t>
            </a:r>
            <a:r>
              <a:rPr lang="en-US" sz="1400" dirty="0">
                <a:solidFill>
                  <a:schemeClr val="bg1"/>
                </a:solidFill>
              </a:rPr>
              <a:t> </a:t>
            </a:r>
            <a:r>
              <a:rPr lang="en-US" sz="1400" dirty="0" err="1">
                <a:solidFill>
                  <a:schemeClr val="bg1"/>
                </a:solidFill>
              </a:rPr>
              <a:t>mata</a:t>
            </a:r>
            <a:r>
              <a:rPr lang="en-US" sz="1400" dirty="0">
                <a:solidFill>
                  <a:schemeClr val="bg1"/>
                </a:solidFill>
              </a:rPr>
              <a:t> </a:t>
            </a:r>
            <a:r>
              <a:rPr lang="en-US" sz="1400" dirty="0" err="1">
                <a:solidFill>
                  <a:schemeClr val="bg1"/>
                </a:solidFill>
              </a:rPr>
              <a:t>uang</a:t>
            </a:r>
            <a:r>
              <a:rPr lang="en-US" sz="1400" dirty="0">
                <a:solidFill>
                  <a:schemeClr val="bg1"/>
                </a:solidFill>
              </a:rPr>
              <a:t> </a:t>
            </a:r>
            <a:r>
              <a:rPr lang="en-US" sz="1400" dirty="0" err="1">
                <a:solidFill>
                  <a:schemeClr val="bg1"/>
                </a:solidFill>
              </a:rPr>
              <a:t>asing</a:t>
            </a:r>
            <a:r>
              <a:rPr lang="en-US" sz="1400" dirty="0">
                <a:solidFill>
                  <a:schemeClr val="bg1"/>
                </a:solidFill>
              </a:rPr>
              <a:t> </a:t>
            </a:r>
            <a:r>
              <a:rPr lang="en-US" sz="1400" dirty="0" err="1">
                <a:solidFill>
                  <a:schemeClr val="bg1"/>
                </a:solidFill>
              </a:rPr>
              <a:t>hingga</a:t>
            </a:r>
            <a:r>
              <a:rPr lang="en-US" sz="1400" dirty="0">
                <a:solidFill>
                  <a:schemeClr val="bg1"/>
                </a:solidFill>
              </a:rPr>
              <a:t> </a:t>
            </a:r>
            <a:r>
              <a:rPr lang="en-US" sz="1400" dirty="0" err="1">
                <a:solidFill>
                  <a:schemeClr val="bg1"/>
                </a:solidFill>
              </a:rPr>
              <a:t>aksi</a:t>
            </a:r>
            <a:r>
              <a:rPr lang="en-US" sz="1400" dirty="0">
                <a:solidFill>
                  <a:schemeClr val="bg1"/>
                </a:solidFill>
              </a:rPr>
              <a:t> </a:t>
            </a:r>
            <a:r>
              <a:rPr lang="en-US" sz="1400" dirty="0" err="1">
                <a:solidFill>
                  <a:schemeClr val="bg1"/>
                </a:solidFill>
              </a:rPr>
              <a:t>korporasi</a:t>
            </a:r>
            <a:r>
              <a:rPr lang="en-US" sz="1400" dirty="0">
                <a:solidFill>
                  <a:schemeClr val="bg1"/>
                </a:solidFill>
              </a:rPr>
              <a:t> </a:t>
            </a:r>
            <a:r>
              <a:rPr lang="en-US" sz="1400" dirty="0" err="1">
                <a:solidFill>
                  <a:schemeClr val="bg1"/>
                </a:solidFill>
              </a:rPr>
              <a:t>seperti</a:t>
            </a:r>
            <a:r>
              <a:rPr lang="en-US" sz="1400" dirty="0">
                <a:solidFill>
                  <a:schemeClr val="bg1"/>
                </a:solidFill>
              </a:rPr>
              <a:t> Toyota </a:t>
            </a:r>
            <a:r>
              <a:rPr lang="en-US" sz="1400" dirty="0" err="1">
                <a:solidFill>
                  <a:schemeClr val="bg1"/>
                </a:solidFill>
              </a:rPr>
              <a:t>mengakuisisi</a:t>
            </a:r>
            <a:r>
              <a:rPr lang="en-US" sz="1400" dirty="0">
                <a:solidFill>
                  <a:schemeClr val="bg1"/>
                </a:solidFill>
              </a:rPr>
              <a:t> Daihatsu yang </a:t>
            </a:r>
            <a:r>
              <a:rPr lang="en-US" sz="1400" dirty="0" err="1">
                <a:solidFill>
                  <a:schemeClr val="bg1"/>
                </a:solidFill>
              </a:rPr>
              <a:t>efeknya</a:t>
            </a:r>
            <a:r>
              <a:rPr lang="en-US" sz="1400" dirty="0">
                <a:solidFill>
                  <a:schemeClr val="bg1"/>
                </a:solidFill>
              </a:rPr>
              <a:t> </a:t>
            </a:r>
            <a:r>
              <a:rPr lang="en-US" sz="1400" dirty="0" err="1">
                <a:solidFill>
                  <a:schemeClr val="bg1"/>
                </a:solidFill>
              </a:rPr>
              <a:t>akan</a:t>
            </a:r>
            <a:r>
              <a:rPr lang="en-US" sz="1400" dirty="0">
                <a:solidFill>
                  <a:schemeClr val="bg1"/>
                </a:solidFill>
              </a:rPr>
              <a:t> </a:t>
            </a:r>
            <a:r>
              <a:rPr lang="en-US" sz="1400" dirty="0" err="1">
                <a:solidFill>
                  <a:schemeClr val="bg1"/>
                </a:solidFill>
              </a:rPr>
              <a:t>memberikan</a:t>
            </a:r>
            <a:r>
              <a:rPr lang="en-US" sz="1400" dirty="0">
                <a:solidFill>
                  <a:schemeClr val="bg1"/>
                </a:solidFill>
              </a:rPr>
              <a:t> </a:t>
            </a:r>
            <a:r>
              <a:rPr lang="en-US" sz="1400" dirty="0" err="1">
                <a:solidFill>
                  <a:schemeClr val="bg1"/>
                </a:solidFill>
              </a:rPr>
              <a:t>kenaikan</a:t>
            </a:r>
            <a:r>
              <a:rPr lang="en-US" sz="1400" dirty="0">
                <a:solidFill>
                  <a:schemeClr val="bg1"/>
                </a:solidFill>
              </a:rPr>
              <a:t> </a:t>
            </a:r>
            <a:r>
              <a:rPr lang="en-US" sz="1400" dirty="0" err="1">
                <a:solidFill>
                  <a:schemeClr val="bg1"/>
                </a:solidFill>
              </a:rPr>
              <a:t>saham</a:t>
            </a:r>
            <a:r>
              <a:rPr lang="en-US" sz="1400" dirty="0">
                <a:solidFill>
                  <a:schemeClr val="bg1"/>
                </a:solidFill>
              </a:rPr>
              <a:t> pada Toyota yang </a:t>
            </a:r>
            <a:r>
              <a:rPr lang="en-US" sz="1400" dirty="0" err="1">
                <a:solidFill>
                  <a:schemeClr val="bg1"/>
                </a:solidFill>
              </a:rPr>
              <a:t>awalnya</a:t>
            </a:r>
            <a:r>
              <a:rPr lang="en-US" sz="1400" dirty="0">
                <a:solidFill>
                  <a:schemeClr val="bg1"/>
                </a:solidFill>
              </a:rPr>
              <a:t> </a:t>
            </a:r>
            <a:r>
              <a:rPr lang="en-US" sz="1400" dirty="0" err="1">
                <a:solidFill>
                  <a:schemeClr val="bg1"/>
                </a:solidFill>
              </a:rPr>
              <a:t>hanya</a:t>
            </a:r>
            <a:r>
              <a:rPr lang="en-US" sz="1400" dirty="0">
                <a:solidFill>
                  <a:schemeClr val="bg1"/>
                </a:solidFill>
              </a:rPr>
              <a:t> </a:t>
            </a:r>
            <a:r>
              <a:rPr lang="en-US" sz="1400" dirty="0" err="1">
                <a:solidFill>
                  <a:schemeClr val="bg1"/>
                </a:solidFill>
              </a:rPr>
              <a:t>puluhan</a:t>
            </a:r>
            <a:r>
              <a:rPr lang="en-US" sz="1400" dirty="0">
                <a:solidFill>
                  <a:schemeClr val="bg1"/>
                </a:solidFill>
              </a:rPr>
              <a:t> </a:t>
            </a:r>
            <a:r>
              <a:rPr lang="en-US" sz="1400" dirty="0" err="1">
                <a:solidFill>
                  <a:schemeClr val="bg1"/>
                </a:solidFill>
              </a:rPr>
              <a:t>kini</a:t>
            </a:r>
            <a:r>
              <a:rPr lang="en-US" sz="1400" dirty="0">
                <a:solidFill>
                  <a:schemeClr val="bg1"/>
                </a:solidFill>
              </a:rPr>
              <a:t> </a:t>
            </a:r>
            <a:r>
              <a:rPr lang="en-US" sz="1400" dirty="0" err="1">
                <a:solidFill>
                  <a:schemeClr val="bg1"/>
                </a:solidFill>
              </a:rPr>
              <a:t>mencapai</a:t>
            </a:r>
            <a:r>
              <a:rPr lang="en-US" sz="1400" dirty="0">
                <a:solidFill>
                  <a:schemeClr val="bg1"/>
                </a:solidFill>
              </a:rPr>
              <a:t> 141.60 naik 3x </a:t>
            </a:r>
            <a:r>
              <a:rPr lang="en-US" sz="1400" dirty="0" err="1">
                <a:solidFill>
                  <a:schemeClr val="bg1"/>
                </a:solidFill>
              </a:rPr>
              <a:t>lipat</a:t>
            </a:r>
            <a:r>
              <a:rPr lang="en-US" sz="1400" dirty="0">
                <a:solidFill>
                  <a:schemeClr val="bg1"/>
                </a:solidFill>
              </a:rPr>
              <a:t> </a:t>
            </a:r>
            <a:r>
              <a:rPr lang="en-US" sz="1400" dirty="0" err="1">
                <a:solidFill>
                  <a:schemeClr val="bg1"/>
                </a:solidFill>
              </a:rPr>
              <a:t>dari</a:t>
            </a:r>
            <a:r>
              <a:rPr lang="en-US" sz="1400" dirty="0">
                <a:solidFill>
                  <a:schemeClr val="bg1"/>
                </a:solidFill>
              </a:rPr>
              <a:t> data historical yang </a:t>
            </a:r>
            <a:r>
              <a:rPr lang="en-US" sz="1400" dirty="0" err="1">
                <a:solidFill>
                  <a:schemeClr val="bg1"/>
                </a:solidFill>
              </a:rPr>
              <a:t>ada</a:t>
            </a:r>
            <a:r>
              <a:rPr lang="en-US" sz="1400" dirty="0">
                <a:solidFill>
                  <a:schemeClr val="bg1"/>
                </a:solidFill>
              </a:rPr>
              <a:t>.</a:t>
            </a:r>
          </a:p>
          <a:p>
            <a:pPr algn="just"/>
            <a:endParaRPr lang="en-US" sz="1400" dirty="0">
              <a:solidFill>
                <a:schemeClr val="bg1"/>
              </a:solidFill>
            </a:endParaRPr>
          </a:p>
          <a:p>
            <a:pPr algn="just"/>
            <a:r>
              <a:rPr lang="en-US" sz="1400" dirty="0" err="1">
                <a:solidFill>
                  <a:schemeClr val="bg1"/>
                </a:solidFill>
              </a:rPr>
              <a:t>Kedua</a:t>
            </a:r>
            <a:r>
              <a:rPr lang="en-US" sz="1400" dirty="0">
                <a:solidFill>
                  <a:schemeClr val="bg1"/>
                </a:solidFill>
              </a:rPr>
              <a:t> </a:t>
            </a:r>
            <a:r>
              <a:rPr lang="en-US" sz="1400" dirty="0" err="1">
                <a:solidFill>
                  <a:schemeClr val="bg1"/>
                </a:solidFill>
              </a:rPr>
              <a:t>adalah</a:t>
            </a:r>
            <a:r>
              <a:rPr lang="en-US" sz="1400" dirty="0">
                <a:solidFill>
                  <a:schemeClr val="bg1"/>
                </a:solidFill>
              </a:rPr>
              <a:t> factor </a:t>
            </a:r>
            <a:r>
              <a:rPr lang="en-US" sz="1400" dirty="0" err="1">
                <a:solidFill>
                  <a:schemeClr val="bg1"/>
                </a:solidFill>
              </a:rPr>
              <a:t>proyeksi</a:t>
            </a:r>
            <a:r>
              <a:rPr lang="en-US" sz="1400" dirty="0">
                <a:solidFill>
                  <a:schemeClr val="bg1"/>
                </a:solidFill>
              </a:rPr>
              <a:t> </a:t>
            </a:r>
            <a:r>
              <a:rPr lang="en-US" sz="1400" dirty="0" err="1">
                <a:solidFill>
                  <a:schemeClr val="bg1"/>
                </a:solidFill>
              </a:rPr>
              <a:t>kinerja</a:t>
            </a:r>
            <a:r>
              <a:rPr lang="en-US" sz="1400" dirty="0">
                <a:solidFill>
                  <a:schemeClr val="bg1"/>
                </a:solidFill>
              </a:rPr>
              <a:t> </a:t>
            </a:r>
            <a:r>
              <a:rPr lang="en-US" sz="1400" dirty="0" err="1">
                <a:solidFill>
                  <a:schemeClr val="bg1"/>
                </a:solidFill>
              </a:rPr>
              <a:t>perusahaan</a:t>
            </a:r>
            <a:r>
              <a:rPr lang="en-US" sz="1400" dirty="0">
                <a:solidFill>
                  <a:schemeClr val="bg1"/>
                </a:solidFill>
              </a:rPr>
              <a:t> </a:t>
            </a:r>
            <a:r>
              <a:rPr lang="en-US" sz="1400" dirty="0" err="1">
                <a:solidFill>
                  <a:schemeClr val="bg1"/>
                </a:solidFill>
              </a:rPr>
              <a:t>melihat</a:t>
            </a:r>
            <a:r>
              <a:rPr lang="en-US" sz="1400" dirty="0">
                <a:solidFill>
                  <a:schemeClr val="bg1"/>
                </a:solidFill>
              </a:rPr>
              <a:t> </a:t>
            </a:r>
            <a:r>
              <a:rPr lang="en-US" sz="1400" dirty="0" err="1">
                <a:solidFill>
                  <a:schemeClr val="bg1"/>
                </a:solidFill>
              </a:rPr>
              <a:t>Indeks</a:t>
            </a:r>
            <a:r>
              <a:rPr lang="en-US" sz="1400" dirty="0">
                <a:solidFill>
                  <a:schemeClr val="bg1"/>
                </a:solidFill>
              </a:rPr>
              <a:t> Pembangunan </a:t>
            </a:r>
            <a:r>
              <a:rPr lang="en-US" sz="1400" dirty="0" err="1">
                <a:solidFill>
                  <a:schemeClr val="bg1"/>
                </a:solidFill>
              </a:rPr>
              <a:t>Manusia</a:t>
            </a:r>
            <a:r>
              <a:rPr lang="en-US" sz="1400" dirty="0">
                <a:solidFill>
                  <a:schemeClr val="bg1"/>
                </a:solidFill>
              </a:rPr>
              <a:t> yang </a:t>
            </a:r>
            <a:r>
              <a:rPr lang="en-US" sz="1400" dirty="0" err="1">
                <a:solidFill>
                  <a:schemeClr val="bg1"/>
                </a:solidFill>
              </a:rPr>
              <a:t>ada</a:t>
            </a:r>
            <a:r>
              <a:rPr lang="en-US" sz="1400" dirty="0">
                <a:solidFill>
                  <a:schemeClr val="bg1"/>
                </a:solidFill>
              </a:rPr>
              <a:t> yang </a:t>
            </a:r>
            <a:r>
              <a:rPr lang="en-US" sz="1400" dirty="0" err="1">
                <a:solidFill>
                  <a:schemeClr val="bg1"/>
                </a:solidFill>
              </a:rPr>
              <a:t>dikaitkan</a:t>
            </a:r>
            <a:r>
              <a:rPr lang="en-US" sz="1400" dirty="0">
                <a:solidFill>
                  <a:schemeClr val="bg1"/>
                </a:solidFill>
              </a:rPr>
              <a:t> </a:t>
            </a:r>
            <a:r>
              <a:rPr lang="en-US" sz="1400" dirty="0" err="1">
                <a:solidFill>
                  <a:schemeClr val="bg1"/>
                </a:solidFill>
              </a:rPr>
              <a:t>dengan</a:t>
            </a:r>
            <a:r>
              <a:rPr lang="en-US" sz="1400" dirty="0">
                <a:solidFill>
                  <a:schemeClr val="bg1"/>
                </a:solidFill>
              </a:rPr>
              <a:t> </a:t>
            </a:r>
            <a:r>
              <a:rPr lang="en-US" sz="1400" dirty="0" err="1">
                <a:solidFill>
                  <a:schemeClr val="bg1"/>
                </a:solidFill>
              </a:rPr>
              <a:t>tingkat</a:t>
            </a:r>
            <a:r>
              <a:rPr lang="en-US" sz="1400" dirty="0">
                <a:solidFill>
                  <a:schemeClr val="bg1"/>
                </a:solidFill>
              </a:rPr>
              <a:t> </a:t>
            </a:r>
            <a:r>
              <a:rPr lang="en-US" sz="1400" dirty="0" err="1">
                <a:solidFill>
                  <a:schemeClr val="bg1"/>
                </a:solidFill>
              </a:rPr>
              <a:t>dividen</a:t>
            </a:r>
            <a:r>
              <a:rPr lang="en-US" sz="1400" dirty="0">
                <a:solidFill>
                  <a:schemeClr val="bg1"/>
                </a:solidFill>
              </a:rPr>
              <a:t> </a:t>
            </a:r>
            <a:r>
              <a:rPr lang="en-US" sz="1400" dirty="0" err="1">
                <a:solidFill>
                  <a:schemeClr val="bg1"/>
                </a:solidFill>
              </a:rPr>
              <a:t>tunai</a:t>
            </a:r>
            <a:r>
              <a:rPr lang="en-US" sz="1400" dirty="0">
                <a:solidFill>
                  <a:schemeClr val="bg1"/>
                </a:solidFill>
              </a:rPr>
              <a:t> , </a:t>
            </a:r>
            <a:r>
              <a:rPr lang="en-US" sz="1400" dirty="0" err="1">
                <a:solidFill>
                  <a:schemeClr val="bg1"/>
                </a:solidFill>
              </a:rPr>
              <a:t>rasio</a:t>
            </a:r>
            <a:r>
              <a:rPr lang="en-US" sz="1400" dirty="0">
                <a:solidFill>
                  <a:schemeClr val="bg1"/>
                </a:solidFill>
              </a:rPr>
              <a:t> </a:t>
            </a:r>
            <a:r>
              <a:rPr lang="en-US" sz="1400" dirty="0" err="1">
                <a:solidFill>
                  <a:schemeClr val="bg1"/>
                </a:solidFill>
              </a:rPr>
              <a:t>nilai</a:t>
            </a:r>
            <a:r>
              <a:rPr lang="en-US" sz="1400" dirty="0">
                <a:solidFill>
                  <a:schemeClr val="bg1"/>
                </a:solidFill>
              </a:rPr>
              <a:t> </a:t>
            </a:r>
            <a:r>
              <a:rPr lang="en-US" sz="1400" dirty="0" err="1">
                <a:solidFill>
                  <a:schemeClr val="bg1"/>
                </a:solidFill>
              </a:rPr>
              <a:t>buku</a:t>
            </a:r>
            <a:r>
              <a:rPr lang="en-US" sz="1400" dirty="0">
                <a:solidFill>
                  <a:schemeClr val="bg1"/>
                </a:solidFill>
              </a:rPr>
              <a:t> (PBV) dan </a:t>
            </a:r>
            <a:r>
              <a:rPr lang="en-US" sz="1400" dirty="0" err="1">
                <a:solidFill>
                  <a:schemeClr val="bg1"/>
                </a:solidFill>
              </a:rPr>
              <a:t>tingkat</a:t>
            </a:r>
            <a:r>
              <a:rPr lang="en-US" sz="1400" dirty="0">
                <a:solidFill>
                  <a:schemeClr val="bg1"/>
                </a:solidFill>
              </a:rPr>
              <a:t> </a:t>
            </a:r>
            <a:r>
              <a:rPr lang="en-US" sz="1400" dirty="0" err="1">
                <a:solidFill>
                  <a:schemeClr val="bg1"/>
                </a:solidFill>
              </a:rPr>
              <a:t>laba</a:t>
            </a:r>
            <a:r>
              <a:rPr lang="en-US" sz="1400" dirty="0">
                <a:solidFill>
                  <a:schemeClr val="bg1"/>
                </a:solidFill>
              </a:rPr>
              <a:t> Toyota. Toyota </a:t>
            </a:r>
            <a:r>
              <a:rPr lang="en-US" sz="1400" dirty="0" err="1">
                <a:solidFill>
                  <a:schemeClr val="bg1"/>
                </a:solidFill>
              </a:rPr>
              <a:t>dalam</a:t>
            </a:r>
            <a:r>
              <a:rPr lang="en-US" sz="1400" dirty="0">
                <a:solidFill>
                  <a:schemeClr val="bg1"/>
                </a:solidFill>
              </a:rPr>
              <a:t>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setelah</a:t>
            </a:r>
            <a:r>
              <a:rPr lang="en-US" sz="1400" dirty="0">
                <a:solidFill>
                  <a:schemeClr val="bg1"/>
                </a:solidFill>
              </a:rPr>
              <a:t> </a:t>
            </a:r>
            <a:r>
              <a:rPr lang="en-US" sz="1400" dirty="0" err="1">
                <a:solidFill>
                  <a:schemeClr val="bg1"/>
                </a:solidFill>
              </a:rPr>
              <a:t>tahun</a:t>
            </a:r>
            <a:r>
              <a:rPr lang="en-US" sz="1400" dirty="0">
                <a:solidFill>
                  <a:schemeClr val="bg1"/>
                </a:solidFill>
              </a:rPr>
              <a:t> 1993 </a:t>
            </a:r>
            <a:r>
              <a:rPr lang="en-US" sz="1400" dirty="0" err="1">
                <a:solidFill>
                  <a:schemeClr val="bg1"/>
                </a:solidFill>
              </a:rPr>
              <a:t>sudah</a:t>
            </a:r>
            <a:r>
              <a:rPr lang="en-US" sz="1400" dirty="0">
                <a:solidFill>
                  <a:schemeClr val="bg1"/>
                </a:solidFill>
              </a:rPr>
              <a:t> </a:t>
            </a:r>
            <a:r>
              <a:rPr lang="en-US" sz="1400" dirty="0" err="1">
                <a:solidFill>
                  <a:schemeClr val="bg1"/>
                </a:solidFill>
              </a:rPr>
              <a:t>menawarkan</a:t>
            </a:r>
            <a:r>
              <a:rPr lang="en-US" sz="1400" dirty="0">
                <a:solidFill>
                  <a:schemeClr val="bg1"/>
                </a:solidFill>
              </a:rPr>
              <a:t> dividend payout ratio (DPR) yang </a:t>
            </a:r>
            <a:r>
              <a:rPr lang="en-US" sz="1400" dirty="0" err="1">
                <a:solidFill>
                  <a:schemeClr val="bg1"/>
                </a:solidFill>
              </a:rPr>
              <a:t>lebih</a:t>
            </a:r>
            <a:r>
              <a:rPr lang="en-US" sz="1400" dirty="0">
                <a:solidFill>
                  <a:schemeClr val="bg1"/>
                </a:solidFill>
              </a:rPr>
              <a:t> </a:t>
            </a:r>
            <a:r>
              <a:rPr lang="en-US" sz="1400" dirty="0" err="1">
                <a:solidFill>
                  <a:schemeClr val="bg1"/>
                </a:solidFill>
              </a:rPr>
              <a:t>besar</a:t>
            </a:r>
            <a:r>
              <a:rPr lang="en-US" sz="1400" dirty="0">
                <a:solidFill>
                  <a:schemeClr val="bg1"/>
                </a:solidFill>
              </a:rPr>
              <a:t> dan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membuat</a:t>
            </a:r>
            <a:r>
              <a:rPr lang="en-US" sz="1400" dirty="0">
                <a:solidFill>
                  <a:schemeClr val="bg1"/>
                </a:solidFill>
              </a:rPr>
              <a:t> investor </a:t>
            </a:r>
            <a:r>
              <a:rPr lang="en-US" sz="1400" dirty="0" err="1">
                <a:solidFill>
                  <a:schemeClr val="bg1"/>
                </a:solidFill>
              </a:rPr>
              <a:t>bisa</a:t>
            </a:r>
            <a:r>
              <a:rPr lang="en-US" sz="1400" dirty="0">
                <a:solidFill>
                  <a:schemeClr val="bg1"/>
                </a:solidFill>
              </a:rPr>
              <a:t> </a:t>
            </a:r>
            <a:r>
              <a:rPr lang="en-US" sz="1400" dirty="0" err="1">
                <a:solidFill>
                  <a:schemeClr val="bg1"/>
                </a:solidFill>
              </a:rPr>
              <a:t>memberikan</a:t>
            </a:r>
            <a:r>
              <a:rPr lang="en-US" sz="1400" dirty="0">
                <a:solidFill>
                  <a:schemeClr val="bg1"/>
                </a:solidFill>
              </a:rPr>
              <a:t> </a:t>
            </a:r>
            <a:r>
              <a:rPr lang="en-US" sz="1400" dirty="0" err="1">
                <a:solidFill>
                  <a:schemeClr val="bg1"/>
                </a:solidFill>
              </a:rPr>
              <a:t>hasil</a:t>
            </a:r>
            <a:r>
              <a:rPr lang="en-US" sz="1400" dirty="0">
                <a:solidFill>
                  <a:schemeClr val="bg1"/>
                </a:solidFill>
              </a:rPr>
              <a:t> return yang </a:t>
            </a:r>
            <a:r>
              <a:rPr lang="en-US" sz="1400" dirty="0" err="1">
                <a:solidFill>
                  <a:schemeClr val="bg1"/>
                </a:solidFill>
              </a:rPr>
              <a:t>lebih</a:t>
            </a:r>
            <a:r>
              <a:rPr lang="en-US" sz="1400" dirty="0">
                <a:solidFill>
                  <a:schemeClr val="bg1"/>
                </a:solidFill>
              </a:rPr>
              <a:t> </a:t>
            </a:r>
            <a:r>
              <a:rPr lang="en-US" sz="1400" dirty="0" err="1">
                <a:solidFill>
                  <a:schemeClr val="bg1"/>
                </a:solidFill>
              </a:rPr>
              <a:t>tinggi</a:t>
            </a:r>
            <a:r>
              <a:rPr lang="en-US" sz="1400" dirty="0">
                <a:solidFill>
                  <a:schemeClr val="bg1"/>
                </a:solidFill>
              </a:rPr>
              <a:t>. Nilai EPS 16.36 </a:t>
            </a:r>
            <a:r>
              <a:rPr lang="en-US" sz="1400" dirty="0" err="1">
                <a:solidFill>
                  <a:schemeClr val="bg1"/>
                </a:solidFill>
              </a:rPr>
              <a:t>membuat</a:t>
            </a:r>
            <a:r>
              <a:rPr lang="en-US" sz="1400" dirty="0">
                <a:solidFill>
                  <a:schemeClr val="bg1"/>
                </a:solidFill>
              </a:rPr>
              <a:t> investor </a:t>
            </a:r>
            <a:r>
              <a:rPr lang="en-US" sz="1400" dirty="0" err="1">
                <a:solidFill>
                  <a:schemeClr val="bg1"/>
                </a:solidFill>
              </a:rPr>
              <a:t>ingin</a:t>
            </a:r>
            <a:r>
              <a:rPr lang="en-US" sz="1400" dirty="0">
                <a:solidFill>
                  <a:schemeClr val="bg1"/>
                </a:solidFill>
              </a:rPr>
              <a:t> </a:t>
            </a:r>
            <a:r>
              <a:rPr lang="en-US" sz="1400" dirty="0" err="1">
                <a:solidFill>
                  <a:schemeClr val="bg1"/>
                </a:solidFill>
              </a:rPr>
              <a:t>untuk</a:t>
            </a:r>
            <a:r>
              <a:rPr lang="en-US" sz="1400" dirty="0">
                <a:solidFill>
                  <a:schemeClr val="bg1"/>
                </a:solidFill>
              </a:rPr>
              <a:t> </a:t>
            </a:r>
            <a:r>
              <a:rPr lang="en-US" sz="1400" dirty="0" err="1">
                <a:solidFill>
                  <a:schemeClr val="bg1"/>
                </a:solidFill>
              </a:rPr>
              <a:t>inventasi</a:t>
            </a:r>
            <a:r>
              <a:rPr lang="en-US" sz="1400" dirty="0">
                <a:solidFill>
                  <a:schemeClr val="bg1"/>
                </a:solidFill>
              </a:rPr>
              <a:t>.</a:t>
            </a:r>
          </a:p>
          <a:p>
            <a:pPr algn="just"/>
            <a:endParaRPr lang="en-US" sz="1400" dirty="0">
              <a:solidFill>
                <a:schemeClr val="bg1"/>
              </a:solidFill>
            </a:endParaRPr>
          </a:p>
          <a:p>
            <a:pPr algn="just"/>
            <a:r>
              <a:rPr lang="en-US" sz="1400" dirty="0" err="1">
                <a:solidFill>
                  <a:schemeClr val="bg1"/>
                </a:solidFill>
              </a:rPr>
              <a:t>Pengaruh</a:t>
            </a:r>
            <a:r>
              <a:rPr lang="en-US" sz="1400" dirty="0">
                <a:solidFill>
                  <a:schemeClr val="bg1"/>
                </a:solidFill>
              </a:rPr>
              <a:t> </a:t>
            </a:r>
            <a:r>
              <a:rPr lang="en-US" sz="1400" dirty="0" err="1">
                <a:solidFill>
                  <a:schemeClr val="bg1"/>
                </a:solidFill>
              </a:rPr>
              <a:t>fluktuasi</a:t>
            </a:r>
            <a:r>
              <a:rPr lang="en-US" sz="1400" dirty="0">
                <a:solidFill>
                  <a:schemeClr val="bg1"/>
                </a:solidFill>
              </a:rPr>
              <a:t> </a:t>
            </a:r>
            <a:r>
              <a:rPr lang="en-US" sz="1400" dirty="0" err="1">
                <a:solidFill>
                  <a:schemeClr val="bg1"/>
                </a:solidFill>
              </a:rPr>
              <a:t>harga</a:t>
            </a:r>
            <a:r>
              <a:rPr lang="en-US" sz="1400" dirty="0">
                <a:solidFill>
                  <a:schemeClr val="bg1"/>
                </a:solidFill>
              </a:rPr>
              <a:t> </a:t>
            </a:r>
            <a:r>
              <a:rPr lang="en-US" sz="1400" dirty="0" err="1">
                <a:solidFill>
                  <a:schemeClr val="bg1"/>
                </a:solidFill>
              </a:rPr>
              <a:t>saham</a:t>
            </a:r>
            <a:r>
              <a:rPr lang="en-US" sz="1400" dirty="0">
                <a:solidFill>
                  <a:schemeClr val="bg1"/>
                </a:solidFill>
              </a:rPr>
              <a:t> yang </a:t>
            </a:r>
            <a:r>
              <a:rPr lang="en-US" sz="1400" dirty="0" err="1">
                <a:solidFill>
                  <a:schemeClr val="bg1"/>
                </a:solidFill>
              </a:rPr>
              <a:t>ada</a:t>
            </a:r>
            <a:r>
              <a:rPr lang="en-US" sz="1400" dirty="0">
                <a:solidFill>
                  <a:schemeClr val="bg1"/>
                </a:solidFill>
              </a:rPr>
              <a:t> </a:t>
            </a:r>
            <a:r>
              <a:rPr lang="en-US" sz="1400" dirty="0" err="1">
                <a:solidFill>
                  <a:schemeClr val="bg1"/>
                </a:solidFill>
              </a:rPr>
              <a:t>bisa</a:t>
            </a:r>
            <a:r>
              <a:rPr lang="en-US" sz="1400" dirty="0">
                <a:solidFill>
                  <a:schemeClr val="bg1"/>
                </a:solidFill>
              </a:rPr>
              <a:t> </a:t>
            </a:r>
            <a:r>
              <a:rPr lang="en-US" sz="1400" dirty="0" err="1">
                <a:solidFill>
                  <a:schemeClr val="bg1"/>
                </a:solidFill>
              </a:rPr>
              <a:t>diakibatkan</a:t>
            </a:r>
            <a:r>
              <a:rPr lang="en-US" sz="1400" dirty="0">
                <a:solidFill>
                  <a:schemeClr val="bg1"/>
                </a:solidFill>
              </a:rPr>
              <a:t> </a:t>
            </a:r>
            <a:r>
              <a:rPr lang="en-US" sz="1400" dirty="0" err="1">
                <a:solidFill>
                  <a:schemeClr val="bg1"/>
                </a:solidFill>
              </a:rPr>
              <a:t>kebijakan</a:t>
            </a:r>
            <a:r>
              <a:rPr lang="en-US" sz="1400" dirty="0">
                <a:solidFill>
                  <a:schemeClr val="bg1"/>
                </a:solidFill>
              </a:rPr>
              <a:t> </a:t>
            </a:r>
            <a:r>
              <a:rPr lang="en-US" sz="1400" dirty="0" err="1">
                <a:solidFill>
                  <a:schemeClr val="bg1"/>
                </a:solidFill>
              </a:rPr>
              <a:t>pemerintah</a:t>
            </a:r>
            <a:r>
              <a:rPr lang="en-US" sz="1400" dirty="0">
                <a:solidFill>
                  <a:schemeClr val="bg1"/>
                </a:solidFill>
              </a:rPr>
              <a:t> </a:t>
            </a:r>
            <a:r>
              <a:rPr lang="en-US" sz="1400" dirty="0" err="1">
                <a:solidFill>
                  <a:schemeClr val="bg1"/>
                </a:solidFill>
              </a:rPr>
              <a:t>sebelum</a:t>
            </a:r>
            <a:r>
              <a:rPr lang="en-US" sz="1400" dirty="0">
                <a:solidFill>
                  <a:schemeClr val="bg1"/>
                </a:solidFill>
              </a:rPr>
              <a:t> </a:t>
            </a:r>
            <a:r>
              <a:rPr lang="en-US" sz="1400" dirty="0" err="1">
                <a:solidFill>
                  <a:schemeClr val="bg1"/>
                </a:solidFill>
              </a:rPr>
              <a:t>tahun</a:t>
            </a:r>
            <a:r>
              <a:rPr lang="en-US" sz="1400" dirty="0">
                <a:solidFill>
                  <a:schemeClr val="bg1"/>
                </a:solidFill>
              </a:rPr>
              <a:t> 1999 yang </a:t>
            </a:r>
            <a:r>
              <a:rPr lang="en-US" sz="1400" dirty="0" err="1">
                <a:solidFill>
                  <a:schemeClr val="bg1"/>
                </a:solidFill>
              </a:rPr>
              <a:t>menjadikan</a:t>
            </a:r>
            <a:r>
              <a:rPr lang="en-US" sz="1400" dirty="0">
                <a:solidFill>
                  <a:schemeClr val="bg1"/>
                </a:solidFill>
              </a:rPr>
              <a:t> </a:t>
            </a:r>
            <a:r>
              <a:rPr lang="en-US" sz="1400" dirty="0" err="1">
                <a:solidFill>
                  <a:schemeClr val="bg1"/>
                </a:solidFill>
              </a:rPr>
              <a:t>krisis</a:t>
            </a:r>
            <a:r>
              <a:rPr lang="en-US" sz="1400" dirty="0">
                <a:solidFill>
                  <a:schemeClr val="bg1"/>
                </a:solidFill>
              </a:rPr>
              <a:t> </a:t>
            </a:r>
            <a:r>
              <a:rPr lang="en-US" sz="1400" dirty="0" err="1">
                <a:solidFill>
                  <a:schemeClr val="bg1"/>
                </a:solidFill>
              </a:rPr>
              <a:t>moneter</a:t>
            </a:r>
            <a:r>
              <a:rPr lang="en-US" sz="1400" dirty="0">
                <a:solidFill>
                  <a:schemeClr val="bg1"/>
                </a:solidFill>
              </a:rPr>
              <a:t> </a:t>
            </a:r>
            <a:r>
              <a:rPr lang="en-US" sz="1400" dirty="0" err="1">
                <a:solidFill>
                  <a:schemeClr val="bg1"/>
                </a:solidFill>
              </a:rPr>
              <a:t>dalam</a:t>
            </a:r>
            <a:r>
              <a:rPr lang="en-US" sz="1400" dirty="0">
                <a:solidFill>
                  <a:schemeClr val="bg1"/>
                </a:solidFill>
              </a:rPr>
              <a:t>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utang </a:t>
            </a:r>
            <a:r>
              <a:rPr lang="en-US" sz="1400" dirty="0" err="1">
                <a:solidFill>
                  <a:schemeClr val="bg1"/>
                </a:solidFill>
              </a:rPr>
              <a:t>terlalu</a:t>
            </a:r>
            <a:r>
              <a:rPr lang="en-US" sz="1400" dirty="0">
                <a:solidFill>
                  <a:schemeClr val="bg1"/>
                </a:solidFill>
              </a:rPr>
              <a:t> </a:t>
            </a:r>
            <a:r>
              <a:rPr lang="en-US" sz="1400" dirty="0" err="1">
                <a:solidFill>
                  <a:schemeClr val="bg1"/>
                </a:solidFill>
              </a:rPr>
              <a:t>banyak</a:t>
            </a:r>
            <a:r>
              <a:rPr lang="en-US" sz="1400" dirty="0">
                <a:solidFill>
                  <a:schemeClr val="bg1"/>
                </a:solidFill>
              </a:rPr>
              <a:t> dan </a:t>
            </a:r>
            <a:r>
              <a:rPr lang="en-US" sz="1400" dirty="0" err="1">
                <a:solidFill>
                  <a:schemeClr val="bg1"/>
                </a:solidFill>
              </a:rPr>
              <a:t>menekan</a:t>
            </a:r>
            <a:r>
              <a:rPr lang="en-US" sz="1400" dirty="0">
                <a:solidFill>
                  <a:schemeClr val="bg1"/>
                </a:solidFill>
              </a:rPr>
              <a:t> </a:t>
            </a:r>
            <a:r>
              <a:rPr lang="en-US" sz="1400" dirty="0" err="1">
                <a:solidFill>
                  <a:schemeClr val="bg1"/>
                </a:solidFill>
              </a:rPr>
              <a:t>perusahaan</a:t>
            </a:r>
            <a:r>
              <a:rPr lang="en-US" sz="1400" dirty="0">
                <a:solidFill>
                  <a:schemeClr val="bg1"/>
                </a:solidFill>
              </a:rPr>
              <a:t> </a:t>
            </a:r>
            <a:r>
              <a:rPr lang="en-US" sz="1400" dirty="0" err="1">
                <a:solidFill>
                  <a:schemeClr val="bg1"/>
                </a:solidFill>
              </a:rPr>
              <a:t>tertentu</a:t>
            </a:r>
            <a:r>
              <a:rPr lang="en-US" sz="1400" dirty="0">
                <a:solidFill>
                  <a:schemeClr val="bg1"/>
                </a:solidFill>
              </a:rPr>
              <a:t>. </a:t>
            </a:r>
            <a:r>
              <a:rPr lang="en-US" sz="1400" dirty="0" err="1">
                <a:solidFill>
                  <a:schemeClr val="bg1"/>
                </a:solidFill>
              </a:rPr>
              <a:t>Tahun</a:t>
            </a:r>
            <a:r>
              <a:rPr lang="en-US" sz="1400" dirty="0">
                <a:solidFill>
                  <a:schemeClr val="bg1"/>
                </a:solidFill>
              </a:rPr>
              <a:t> 2016 </a:t>
            </a:r>
            <a:r>
              <a:rPr lang="en-US" sz="1400" dirty="0" err="1">
                <a:solidFill>
                  <a:schemeClr val="bg1"/>
                </a:solidFill>
              </a:rPr>
              <a:t>hingga</a:t>
            </a:r>
            <a:r>
              <a:rPr lang="en-US" sz="1400" dirty="0">
                <a:solidFill>
                  <a:schemeClr val="bg1"/>
                </a:solidFill>
              </a:rPr>
              <a:t> </a:t>
            </a:r>
            <a:r>
              <a:rPr lang="en-US" sz="1400" dirty="0" err="1">
                <a:solidFill>
                  <a:schemeClr val="bg1"/>
                </a:solidFill>
              </a:rPr>
              <a:t>sekarang</a:t>
            </a:r>
            <a:r>
              <a:rPr lang="en-US" sz="1400" dirty="0">
                <a:solidFill>
                  <a:schemeClr val="bg1"/>
                </a:solidFill>
              </a:rPr>
              <a:t> </a:t>
            </a:r>
            <a:r>
              <a:rPr lang="en-US" sz="1400" dirty="0" err="1">
                <a:solidFill>
                  <a:schemeClr val="bg1"/>
                </a:solidFill>
              </a:rPr>
              <a:t>pemerintah</a:t>
            </a:r>
            <a:r>
              <a:rPr lang="en-US" sz="1400" dirty="0">
                <a:solidFill>
                  <a:schemeClr val="bg1"/>
                </a:solidFill>
              </a:rPr>
              <a:t> </a:t>
            </a:r>
            <a:r>
              <a:rPr lang="en-US" sz="1400" dirty="0" err="1">
                <a:solidFill>
                  <a:schemeClr val="bg1"/>
                </a:solidFill>
              </a:rPr>
              <a:t>mulai</a:t>
            </a:r>
            <a:r>
              <a:rPr lang="en-US" sz="1400" dirty="0">
                <a:solidFill>
                  <a:schemeClr val="bg1"/>
                </a:solidFill>
              </a:rPr>
              <a:t> </a:t>
            </a:r>
            <a:r>
              <a:rPr lang="en-US" sz="1400" dirty="0" err="1">
                <a:solidFill>
                  <a:schemeClr val="bg1"/>
                </a:solidFill>
              </a:rPr>
              <a:t>mendukung</a:t>
            </a:r>
            <a:r>
              <a:rPr lang="en-US" sz="1400" dirty="0">
                <a:solidFill>
                  <a:schemeClr val="bg1"/>
                </a:solidFill>
              </a:rPr>
              <a:t> Toyota </a:t>
            </a:r>
            <a:r>
              <a:rPr lang="en-US" sz="1400" dirty="0" err="1">
                <a:solidFill>
                  <a:schemeClr val="bg1"/>
                </a:solidFill>
              </a:rPr>
              <a:t>dalam</a:t>
            </a:r>
            <a:r>
              <a:rPr lang="en-US" sz="1400" dirty="0">
                <a:solidFill>
                  <a:schemeClr val="bg1"/>
                </a:solidFill>
              </a:rPr>
              <a:t> </a:t>
            </a:r>
            <a:r>
              <a:rPr lang="en-US" sz="1400" dirty="0" err="1">
                <a:solidFill>
                  <a:schemeClr val="bg1"/>
                </a:solidFill>
              </a:rPr>
              <a:t>mengembangkan</a:t>
            </a:r>
            <a:r>
              <a:rPr lang="en-US" sz="1400" dirty="0">
                <a:solidFill>
                  <a:schemeClr val="bg1"/>
                </a:solidFill>
              </a:rPr>
              <a:t> Mobil Listrik dan </a:t>
            </a:r>
            <a:r>
              <a:rPr lang="en-US" sz="1400" dirty="0" err="1">
                <a:solidFill>
                  <a:schemeClr val="bg1"/>
                </a:solidFill>
              </a:rPr>
              <a:t>telah</a:t>
            </a:r>
            <a:r>
              <a:rPr lang="en-US" sz="1400" dirty="0">
                <a:solidFill>
                  <a:schemeClr val="bg1"/>
                </a:solidFill>
              </a:rPr>
              <a:t> </a:t>
            </a:r>
            <a:r>
              <a:rPr lang="en-US" sz="1400" dirty="0" err="1">
                <a:solidFill>
                  <a:schemeClr val="bg1"/>
                </a:solidFill>
              </a:rPr>
              <a:t>menetapkan</a:t>
            </a:r>
            <a:r>
              <a:rPr lang="en-US" sz="1400" dirty="0">
                <a:solidFill>
                  <a:schemeClr val="bg1"/>
                </a:solidFill>
              </a:rPr>
              <a:t> </a:t>
            </a:r>
            <a:r>
              <a:rPr lang="en-US" sz="1400" dirty="0" err="1">
                <a:solidFill>
                  <a:schemeClr val="bg1"/>
                </a:solidFill>
              </a:rPr>
              <a:t>peraturan</a:t>
            </a:r>
            <a:r>
              <a:rPr lang="en-US" sz="1400" dirty="0">
                <a:solidFill>
                  <a:schemeClr val="bg1"/>
                </a:solidFill>
              </a:rPr>
              <a:t> </a:t>
            </a:r>
            <a:r>
              <a:rPr lang="en-US" sz="1400" dirty="0" err="1">
                <a:solidFill>
                  <a:schemeClr val="bg1"/>
                </a:solidFill>
              </a:rPr>
              <a:t>presiden</a:t>
            </a:r>
            <a:r>
              <a:rPr lang="en-US" sz="1400" dirty="0">
                <a:solidFill>
                  <a:schemeClr val="bg1"/>
                </a:solidFill>
              </a:rPr>
              <a:t> </a:t>
            </a:r>
            <a:r>
              <a:rPr lang="en-US" sz="1400" dirty="0" err="1">
                <a:solidFill>
                  <a:schemeClr val="bg1"/>
                </a:solidFill>
              </a:rPr>
              <a:t>mengenai</a:t>
            </a:r>
            <a:r>
              <a:rPr lang="en-US" sz="1400" dirty="0">
                <a:solidFill>
                  <a:schemeClr val="bg1"/>
                </a:solidFill>
              </a:rPr>
              <a:t> </a:t>
            </a:r>
            <a:r>
              <a:rPr lang="en-US" sz="1400" dirty="0" err="1">
                <a:solidFill>
                  <a:schemeClr val="bg1"/>
                </a:solidFill>
              </a:rPr>
              <a:t>mobil</a:t>
            </a:r>
            <a:r>
              <a:rPr lang="en-US" sz="1400" dirty="0">
                <a:solidFill>
                  <a:schemeClr val="bg1"/>
                </a:solidFill>
              </a:rPr>
              <a:t> </a:t>
            </a:r>
            <a:r>
              <a:rPr lang="en-US" sz="1400" dirty="0" err="1">
                <a:solidFill>
                  <a:schemeClr val="bg1"/>
                </a:solidFill>
              </a:rPr>
              <a:t>listrik</a:t>
            </a:r>
            <a:r>
              <a:rPr lang="en-US" sz="1400" dirty="0">
                <a:solidFill>
                  <a:schemeClr val="bg1"/>
                </a:solidFill>
              </a:rPr>
              <a:t> </a:t>
            </a:r>
            <a:r>
              <a:rPr lang="en-US" sz="1400" dirty="0" err="1">
                <a:solidFill>
                  <a:schemeClr val="bg1"/>
                </a:solidFill>
              </a:rPr>
              <a:t>hal</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bisa</a:t>
            </a:r>
            <a:r>
              <a:rPr lang="en-US" sz="1400" dirty="0">
                <a:solidFill>
                  <a:schemeClr val="bg1"/>
                </a:solidFill>
              </a:rPr>
              <a:t> </a:t>
            </a:r>
            <a:r>
              <a:rPr lang="en-US" sz="1400" dirty="0" err="1">
                <a:solidFill>
                  <a:schemeClr val="bg1"/>
                </a:solidFill>
              </a:rPr>
              <a:t>membuat</a:t>
            </a:r>
            <a:r>
              <a:rPr lang="en-US" sz="1400" dirty="0">
                <a:solidFill>
                  <a:schemeClr val="bg1"/>
                </a:solidFill>
              </a:rPr>
              <a:t> </a:t>
            </a:r>
            <a:r>
              <a:rPr lang="en-US" sz="1400" dirty="0" err="1">
                <a:solidFill>
                  <a:schemeClr val="bg1"/>
                </a:solidFill>
              </a:rPr>
              <a:t>saham</a:t>
            </a:r>
            <a:r>
              <a:rPr lang="en-US" sz="1400" dirty="0">
                <a:solidFill>
                  <a:schemeClr val="bg1"/>
                </a:solidFill>
              </a:rPr>
              <a:t> Toyota naik </a:t>
            </a:r>
            <a:r>
              <a:rPr lang="en-US" sz="1400" dirty="0" err="1">
                <a:solidFill>
                  <a:schemeClr val="bg1"/>
                </a:solidFill>
              </a:rPr>
              <a:t>drastis</a:t>
            </a:r>
            <a:r>
              <a:rPr lang="en-US" sz="1400" dirty="0">
                <a:solidFill>
                  <a:schemeClr val="bg1"/>
                </a:solidFill>
              </a:rPr>
              <a:t> pada 2015 – 2019.</a:t>
            </a:r>
          </a:p>
        </p:txBody>
      </p:sp>
      <p:pic>
        <p:nvPicPr>
          <p:cNvPr id="3" name="Gambar 2">
            <a:extLst>
              <a:ext uri="{FF2B5EF4-FFF2-40B4-BE49-F238E27FC236}">
                <a16:creationId xmlns:a16="http://schemas.microsoft.com/office/drawing/2014/main" id="{58A53A1E-B1F0-498E-837D-A8B659EB0D7E}"/>
              </a:ext>
            </a:extLst>
          </p:cNvPr>
          <p:cNvPicPr>
            <a:picLocks noChangeAspect="1"/>
          </p:cNvPicPr>
          <p:nvPr/>
        </p:nvPicPr>
        <p:blipFill rotWithShape="1">
          <a:blip r:embed="rId2"/>
          <a:srcRect r="34605"/>
          <a:stretch/>
        </p:blipFill>
        <p:spPr>
          <a:xfrm>
            <a:off x="152400" y="471852"/>
            <a:ext cx="5532784" cy="3516440"/>
          </a:xfrm>
          <a:prstGeom prst="rect">
            <a:avLst/>
          </a:prstGeom>
        </p:spPr>
      </p:pic>
      <p:pic>
        <p:nvPicPr>
          <p:cNvPr id="4" name="Gambar 3">
            <a:extLst>
              <a:ext uri="{FF2B5EF4-FFF2-40B4-BE49-F238E27FC236}">
                <a16:creationId xmlns:a16="http://schemas.microsoft.com/office/drawing/2014/main" id="{37B37F51-DF3F-4D53-A514-734E5073B0E3}"/>
              </a:ext>
            </a:extLst>
          </p:cNvPr>
          <p:cNvPicPr>
            <a:picLocks noChangeAspect="1"/>
          </p:cNvPicPr>
          <p:nvPr/>
        </p:nvPicPr>
        <p:blipFill>
          <a:blip r:embed="rId3"/>
          <a:stretch>
            <a:fillRect/>
          </a:stretch>
        </p:blipFill>
        <p:spPr>
          <a:xfrm>
            <a:off x="5685184" y="473407"/>
            <a:ext cx="3226363" cy="3516440"/>
          </a:xfrm>
          <a:prstGeom prst="rect">
            <a:avLst/>
          </a:prstGeom>
        </p:spPr>
      </p:pic>
      <p:pic>
        <p:nvPicPr>
          <p:cNvPr id="6" name="Gambar 5">
            <a:extLst>
              <a:ext uri="{FF2B5EF4-FFF2-40B4-BE49-F238E27FC236}">
                <a16:creationId xmlns:a16="http://schemas.microsoft.com/office/drawing/2014/main" id="{4A8F597E-4031-43A1-A1AB-7FA41555AEF5}"/>
              </a:ext>
            </a:extLst>
          </p:cNvPr>
          <p:cNvPicPr>
            <a:picLocks noChangeAspect="1"/>
          </p:cNvPicPr>
          <p:nvPr/>
        </p:nvPicPr>
        <p:blipFill>
          <a:blip r:embed="rId4"/>
          <a:stretch>
            <a:fillRect/>
          </a:stretch>
        </p:blipFill>
        <p:spPr>
          <a:xfrm>
            <a:off x="8902543" y="473406"/>
            <a:ext cx="2785873" cy="3514886"/>
          </a:xfrm>
          <a:prstGeom prst="rect">
            <a:avLst/>
          </a:prstGeom>
        </p:spPr>
      </p:pic>
    </p:spTree>
    <p:extLst>
      <p:ext uri="{BB962C8B-B14F-4D97-AF65-F5344CB8AC3E}">
        <p14:creationId xmlns:p14="http://schemas.microsoft.com/office/powerpoint/2010/main" val="84768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lawik Light" panose="02020404030301010803"/>
              <a:ea typeface="+mn-ea"/>
              <a:cs typeface="+mn-cs"/>
            </a:endParaRPr>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C1AE95-5F9E-44E9-BC5B-90B050EDABC4}"/>
              </a:ext>
            </a:extLst>
          </p:cNvPr>
          <p:cNvSpPr>
            <a:spLocks noGrp="1"/>
          </p:cNvSpPr>
          <p:nvPr>
            <p:ph type="title"/>
          </p:nvPr>
        </p:nvSpPr>
        <p:spPr>
          <a:xfrm>
            <a:off x="234694" y="122985"/>
            <a:ext cx="9792208" cy="772056"/>
          </a:xfrm>
        </p:spPr>
        <p:txBody>
          <a:bodyPr>
            <a:normAutofit/>
          </a:bodyPr>
          <a:lstStyle/>
          <a:p>
            <a:r>
              <a:rPr lang="en-US" dirty="0"/>
              <a:t>Geometric Brownian Motion</a:t>
            </a:r>
            <a:endParaRPr lang="en-ID" dirty="0"/>
          </a:p>
        </p:txBody>
      </p:sp>
      <p:sp>
        <p:nvSpPr>
          <p:cNvPr id="6" name="TextBox 5">
            <a:extLst>
              <a:ext uri="{FF2B5EF4-FFF2-40B4-BE49-F238E27FC236}">
                <a16:creationId xmlns:a16="http://schemas.microsoft.com/office/drawing/2014/main" id="{62798A3A-10F3-4D4A-B797-B3EE9BFDDF83}"/>
              </a:ext>
            </a:extLst>
          </p:cNvPr>
          <p:cNvSpPr txBox="1"/>
          <p:nvPr/>
        </p:nvSpPr>
        <p:spPr>
          <a:xfrm>
            <a:off x="234694" y="723040"/>
            <a:ext cx="11722608" cy="57554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Geometric Brownian motion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adalah</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penyempurnaan</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dari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arithmetic Brownian motion,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dimana</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mencegah</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nilai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X(</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distribusi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normal)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menjadi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negative, yang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menjadi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pemodelan</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yang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buruk</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bagi</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harga</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saham</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Sebuah</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persamaan</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di mana drift dan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volatilitas</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bergantung</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pada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harga</a:t>
            </a:r>
            <a:r>
              <a:rPr kumimoji="0" lang="en-US" altLang="en-US" sz="2000" b="0" i="0" u="none" strike="noStrike" kern="1200" cap="none" spc="0" normalizeH="0" baseline="0" noProof="0" dirty="0">
                <a:ln>
                  <a:noFill/>
                </a:ln>
                <a:solidFill>
                  <a:srgbClr val="222222"/>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222222"/>
                </a:solidFill>
                <a:effectLst/>
                <a:uLnTx/>
                <a:uFillTx/>
                <a:latin typeface="Selawik Light" panose="02020404030301010803"/>
                <a:ea typeface="+mn-ea"/>
                <a:cs typeface="+mn-cs"/>
              </a:rPr>
              <a:t>saham</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dinamakan</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ito</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process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Maka</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ito</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process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dapat</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ditulis</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dengan</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persamaan</a:t>
            </a: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Proses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ini</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dikenal</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Selawik Light" panose="02020404030301010803"/>
                <a:ea typeface="+mn-ea"/>
                <a:cs typeface="+mn-cs"/>
              </a:rPr>
              <a:t>sebagai</a:t>
            </a:r>
            <a:r>
              <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rPr>
              <a:t> geometric Brownian motion (GBM)</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Geometris</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Brownian Motion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membantu</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melihat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jalur</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apa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mungkin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mengikuti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harga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saham</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dan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membuat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siap</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untuk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apa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akan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datang</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Tentu</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saja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tidak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pernah</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mungkin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untuk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memprediksi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masa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depan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tepat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tetapi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metode</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statistik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ini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memberi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kesempatan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untuk</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menciptakan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perdagangan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sehat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dan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strategi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lindung</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nilai</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yang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dapat</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kita</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 </a:t>
            </a:r>
            <a:r>
              <a:rPr kumimoji="0" lang="en-US" sz="1800" b="0" i="0" u="none" strike="noStrike" kern="1200" cap="none" spc="0" normalizeH="0" baseline="0" noProof="0" dirty="0" err="1">
                <a:ln>
                  <a:noFill/>
                </a:ln>
                <a:solidFill>
                  <a:srgbClr val="000000"/>
                </a:solidFill>
                <a:effectLst/>
                <a:uLnTx/>
                <a:uFillTx/>
                <a:latin typeface="Selawik Light" panose="02020404030301010803"/>
                <a:ea typeface="+mn-ea"/>
                <a:cs typeface="+mn-cs"/>
              </a:rPr>
              <a:t>andalkan</a:t>
            </a:r>
            <a:r>
              <a:rPr kumimoji="0" lang="en-US" sz="1800" b="0" i="0" u="none" strike="noStrike" kern="1200" cap="none" spc="0" normalizeH="0" baseline="0" noProof="0" dirty="0">
                <a:ln>
                  <a:noFill/>
                </a:ln>
                <a:solidFill>
                  <a:srgbClr val="000000"/>
                </a:solidFill>
                <a:effectLst/>
                <a:uLnTx/>
                <a:uFillTx/>
                <a:latin typeface="Selawik Light" panose="02020404030301010803"/>
                <a:ea typeface="+mn-ea"/>
                <a:cs typeface="+mn-cs"/>
              </a:rPr>
              <a:t>.</a:t>
            </a:r>
            <a:endParaRPr kumimoji="0" lang="en-US" altLang="en-US" sz="20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000000"/>
              </a:solidFill>
              <a:effectLst/>
              <a:uLnTx/>
              <a:uFillTx/>
              <a:latin typeface="Selawik Light" panose="02020404030301010803"/>
              <a:ea typeface="+mn-ea"/>
              <a:cs typeface="+mn-cs"/>
            </a:endParaRPr>
          </a:p>
        </p:txBody>
      </p:sp>
      <p:pic>
        <p:nvPicPr>
          <p:cNvPr id="7" name="Picture 6">
            <a:extLst>
              <a:ext uri="{FF2B5EF4-FFF2-40B4-BE49-F238E27FC236}">
                <a16:creationId xmlns:a16="http://schemas.microsoft.com/office/drawing/2014/main" id="{15320DFE-01E0-4B9F-A980-FE440FB40091}"/>
              </a:ext>
            </a:extLst>
          </p:cNvPr>
          <p:cNvPicPr>
            <a:picLocks noChangeAspect="1"/>
          </p:cNvPicPr>
          <p:nvPr/>
        </p:nvPicPr>
        <p:blipFill>
          <a:blip r:embed="rId2"/>
          <a:stretch>
            <a:fillRect/>
          </a:stretch>
        </p:blipFill>
        <p:spPr>
          <a:xfrm>
            <a:off x="2421606" y="2960721"/>
            <a:ext cx="4124325" cy="457200"/>
          </a:xfrm>
          <a:prstGeom prst="rect">
            <a:avLst/>
          </a:prstGeom>
        </p:spPr>
      </p:pic>
      <p:pic>
        <p:nvPicPr>
          <p:cNvPr id="9" name="Picture 8">
            <a:extLst>
              <a:ext uri="{FF2B5EF4-FFF2-40B4-BE49-F238E27FC236}">
                <a16:creationId xmlns:a16="http://schemas.microsoft.com/office/drawing/2014/main" id="{B7DAB254-B2C1-4BD7-A85B-E8E804A773EF}"/>
              </a:ext>
            </a:extLst>
          </p:cNvPr>
          <p:cNvPicPr>
            <a:picLocks noChangeAspect="1"/>
          </p:cNvPicPr>
          <p:nvPr/>
        </p:nvPicPr>
        <p:blipFill>
          <a:blip r:embed="rId3"/>
          <a:stretch>
            <a:fillRect/>
          </a:stretch>
        </p:blipFill>
        <p:spPr>
          <a:xfrm>
            <a:off x="8368474" y="2832198"/>
            <a:ext cx="3190875" cy="895350"/>
          </a:xfrm>
          <a:prstGeom prst="rect">
            <a:avLst/>
          </a:prstGeom>
        </p:spPr>
      </p:pic>
    </p:spTree>
    <p:extLst>
      <p:ext uri="{BB962C8B-B14F-4D97-AF65-F5344CB8AC3E}">
        <p14:creationId xmlns:p14="http://schemas.microsoft.com/office/powerpoint/2010/main" val="3781045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826427" y="201043"/>
            <a:ext cx="9583673" cy="200707"/>
          </a:xfrm>
        </p:spPr>
        <p:txBody>
          <a:bodyPr/>
          <a:lstStyle/>
          <a:p>
            <a:r>
              <a:rPr lang="en-US" sz="2000" dirty="0" err="1"/>
              <a:t>Analisis</a:t>
            </a:r>
            <a:r>
              <a:rPr lang="en-US" sz="2000" dirty="0"/>
              <a:t> Geometric Brownian Motion Pada Toyota 1976 – 2019 </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Kotak Teks 2">
            <a:extLst>
              <a:ext uri="{FF2B5EF4-FFF2-40B4-BE49-F238E27FC236}">
                <a16:creationId xmlns:a16="http://schemas.microsoft.com/office/drawing/2014/main" id="{9BF43977-F8D5-4069-B9D0-8DC8CB6780CD}"/>
              </a:ext>
            </a:extLst>
          </p:cNvPr>
          <p:cNvSpPr txBox="1"/>
          <p:nvPr/>
        </p:nvSpPr>
        <p:spPr>
          <a:xfrm>
            <a:off x="185530" y="556591"/>
            <a:ext cx="11052313" cy="31393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So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awal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nilai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awal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mendapatkan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beberapa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perdagangan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ditunjuk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kenaikan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biasanya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penutupan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panjang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ingin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dimana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terdapat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waktu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awal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akhir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juga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Mu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pengembalian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rata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rata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rentang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tanggal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historis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dipilih</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Drift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pergerakan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panjang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Difusi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fluktuasi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jangka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pendek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Sigma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standar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deviasi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pengembalian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pada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bulan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tertentu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berkontribusi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mengskalakan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besarnya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fluktuatif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volitilitas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historis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b 	= array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menambahkan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keacakan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W 	=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adalah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jalur</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brown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bagaimana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harga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berfluktuasi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titik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ke</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titik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lainnya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a:t>
            </a:r>
          </a:p>
        </p:txBody>
      </p:sp>
      <p:pic>
        <p:nvPicPr>
          <p:cNvPr id="6" name="Gambar 5">
            <a:extLst>
              <a:ext uri="{FF2B5EF4-FFF2-40B4-BE49-F238E27FC236}">
                <a16:creationId xmlns:a16="http://schemas.microsoft.com/office/drawing/2014/main" id="{A430A9FD-4D2D-4E92-A183-C50E04BF8F03}"/>
              </a:ext>
            </a:extLst>
          </p:cNvPr>
          <p:cNvPicPr>
            <a:picLocks noChangeAspect="1"/>
          </p:cNvPicPr>
          <p:nvPr/>
        </p:nvPicPr>
        <p:blipFill>
          <a:blip r:embed="rId2"/>
          <a:stretch>
            <a:fillRect/>
          </a:stretch>
        </p:blipFill>
        <p:spPr>
          <a:xfrm>
            <a:off x="292998" y="3878131"/>
            <a:ext cx="3563385" cy="571288"/>
          </a:xfrm>
          <a:prstGeom prst="rect">
            <a:avLst/>
          </a:prstGeom>
        </p:spPr>
      </p:pic>
      <p:pic>
        <p:nvPicPr>
          <p:cNvPr id="9" name="Gambar 8">
            <a:extLst>
              <a:ext uri="{FF2B5EF4-FFF2-40B4-BE49-F238E27FC236}">
                <a16:creationId xmlns:a16="http://schemas.microsoft.com/office/drawing/2014/main" id="{4C5B678E-CFC9-47D4-8FD1-542C65EED9B3}"/>
              </a:ext>
            </a:extLst>
          </p:cNvPr>
          <p:cNvPicPr>
            <a:picLocks noChangeAspect="1"/>
          </p:cNvPicPr>
          <p:nvPr/>
        </p:nvPicPr>
        <p:blipFill>
          <a:blip r:embed="rId3"/>
          <a:stretch>
            <a:fillRect/>
          </a:stretch>
        </p:blipFill>
        <p:spPr>
          <a:xfrm>
            <a:off x="292997" y="4504497"/>
            <a:ext cx="2857500" cy="381000"/>
          </a:xfrm>
          <a:prstGeom prst="rect">
            <a:avLst/>
          </a:prstGeom>
        </p:spPr>
      </p:pic>
      <p:pic>
        <p:nvPicPr>
          <p:cNvPr id="10" name="Gambar 9">
            <a:extLst>
              <a:ext uri="{FF2B5EF4-FFF2-40B4-BE49-F238E27FC236}">
                <a16:creationId xmlns:a16="http://schemas.microsoft.com/office/drawing/2014/main" id="{541AF1BE-5E22-4124-8524-2E91CA50D3C1}"/>
              </a:ext>
            </a:extLst>
          </p:cNvPr>
          <p:cNvPicPr>
            <a:picLocks noChangeAspect="1"/>
          </p:cNvPicPr>
          <p:nvPr/>
        </p:nvPicPr>
        <p:blipFill>
          <a:blip r:embed="rId4"/>
          <a:stretch>
            <a:fillRect/>
          </a:stretch>
        </p:blipFill>
        <p:spPr>
          <a:xfrm>
            <a:off x="292998" y="4956929"/>
            <a:ext cx="3563386" cy="675861"/>
          </a:xfrm>
          <a:prstGeom prst="rect">
            <a:avLst/>
          </a:prstGeom>
        </p:spPr>
      </p:pic>
      <p:pic>
        <p:nvPicPr>
          <p:cNvPr id="11" name="Gambar 10">
            <a:extLst>
              <a:ext uri="{FF2B5EF4-FFF2-40B4-BE49-F238E27FC236}">
                <a16:creationId xmlns:a16="http://schemas.microsoft.com/office/drawing/2014/main" id="{C627AA7E-CD13-4C03-8C65-263A2C7299CA}"/>
              </a:ext>
            </a:extLst>
          </p:cNvPr>
          <p:cNvPicPr>
            <a:picLocks noChangeAspect="1"/>
          </p:cNvPicPr>
          <p:nvPr/>
        </p:nvPicPr>
        <p:blipFill>
          <a:blip r:embed="rId5"/>
          <a:stretch>
            <a:fillRect/>
          </a:stretch>
        </p:blipFill>
        <p:spPr>
          <a:xfrm>
            <a:off x="292997" y="5694082"/>
            <a:ext cx="3563386" cy="967622"/>
          </a:xfrm>
          <a:prstGeom prst="rect">
            <a:avLst/>
          </a:prstGeom>
        </p:spPr>
      </p:pic>
      <p:pic>
        <p:nvPicPr>
          <p:cNvPr id="12" name="Gambar 11">
            <a:extLst>
              <a:ext uri="{FF2B5EF4-FFF2-40B4-BE49-F238E27FC236}">
                <a16:creationId xmlns:a16="http://schemas.microsoft.com/office/drawing/2014/main" id="{218D9D1D-CAB9-4243-80DB-6AC64B3DE8F7}"/>
              </a:ext>
            </a:extLst>
          </p:cNvPr>
          <p:cNvPicPr>
            <a:picLocks noChangeAspect="1"/>
          </p:cNvPicPr>
          <p:nvPr/>
        </p:nvPicPr>
        <p:blipFill>
          <a:blip r:embed="rId6"/>
          <a:stretch>
            <a:fillRect/>
          </a:stretch>
        </p:blipFill>
        <p:spPr>
          <a:xfrm>
            <a:off x="4485697" y="4063343"/>
            <a:ext cx="5972175" cy="2114550"/>
          </a:xfrm>
          <a:prstGeom prst="rect">
            <a:avLst/>
          </a:prstGeom>
        </p:spPr>
      </p:pic>
    </p:spTree>
    <p:extLst>
      <p:ext uri="{BB962C8B-B14F-4D97-AF65-F5344CB8AC3E}">
        <p14:creationId xmlns:p14="http://schemas.microsoft.com/office/powerpoint/2010/main" val="406873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826427" y="201043"/>
            <a:ext cx="9583673" cy="200707"/>
          </a:xfrm>
        </p:spPr>
        <p:txBody>
          <a:bodyPr/>
          <a:lstStyle/>
          <a:p>
            <a:r>
              <a:rPr lang="en-US" sz="2000" dirty="0" err="1"/>
              <a:t>Analisis</a:t>
            </a:r>
            <a:r>
              <a:rPr lang="en-US" sz="2000" dirty="0"/>
              <a:t> Geometric Brownian Motion Pada Toyota 1976 – 2019 </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Gambar 3">
            <a:extLst>
              <a:ext uri="{FF2B5EF4-FFF2-40B4-BE49-F238E27FC236}">
                <a16:creationId xmlns:a16="http://schemas.microsoft.com/office/drawing/2014/main" id="{A4518DE4-93E6-4D48-9537-53D8FB0F7261}"/>
              </a:ext>
            </a:extLst>
          </p:cNvPr>
          <p:cNvPicPr>
            <a:picLocks noChangeAspect="1"/>
          </p:cNvPicPr>
          <p:nvPr/>
        </p:nvPicPr>
        <p:blipFill>
          <a:blip r:embed="rId2"/>
          <a:stretch>
            <a:fillRect/>
          </a:stretch>
        </p:blipFill>
        <p:spPr>
          <a:xfrm>
            <a:off x="2027582" y="459705"/>
            <a:ext cx="7822614" cy="4425400"/>
          </a:xfrm>
          <a:prstGeom prst="rect">
            <a:avLst/>
          </a:prstGeom>
        </p:spPr>
      </p:pic>
      <p:sp>
        <p:nvSpPr>
          <p:cNvPr id="5" name="Kotak Teks 4">
            <a:extLst>
              <a:ext uri="{FF2B5EF4-FFF2-40B4-BE49-F238E27FC236}">
                <a16:creationId xmlns:a16="http://schemas.microsoft.com/office/drawing/2014/main" id="{7C6D7160-6B5B-461E-AD7B-67A68C85C9C4}"/>
              </a:ext>
            </a:extLst>
          </p:cNvPr>
          <p:cNvSpPr txBox="1"/>
          <p:nvPr/>
        </p:nvSpPr>
        <p:spPr>
          <a:xfrm>
            <a:off x="463826" y="4943060"/>
            <a:ext cx="1138361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Dari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kita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melihat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mayoritas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150.000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sampai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170.000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Toyota di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2019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sudah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menjadi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Raja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Industri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Otomotif</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mengalahkan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Mitsubishi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total 25 482 Unit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tiap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tahunnya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sementara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itu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Suzuki juga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berniat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ingin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bekerja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sama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dengan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Toyota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dalam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atau</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meningkatkan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produk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lebih</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environment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hemat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energi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Dividen</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sym typeface="Wingdings" panose="05000000000000000000" pitchFamily="2" charset="2"/>
              </a:rPr>
              <a:t>meningkat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sym typeface="Wingdings" panose="05000000000000000000" pitchFamily="2" charset="2"/>
              </a:rPr>
              <a:t>.</a:t>
            </a: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Tree>
    <p:extLst>
      <p:ext uri="{BB962C8B-B14F-4D97-AF65-F5344CB8AC3E}">
        <p14:creationId xmlns:p14="http://schemas.microsoft.com/office/powerpoint/2010/main" val="3766555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826427" y="201043"/>
            <a:ext cx="9583673" cy="200707"/>
          </a:xfrm>
        </p:spPr>
        <p:txBody>
          <a:bodyPr/>
          <a:lstStyle/>
          <a:p>
            <a:r>
              <a:rPr lang="en-US" sz="2000" dirty="0" err="1"/>
              <a:t>Analisis</a:t>
            </a:r>
            <a:r>
              <a:rPr lang="en-US" sz="2000" dirty="0"/>
              <a:t> Geometric Brownian Motion Pada Ford 1972 – 2019 </a:t>
            </a:r>
          </a:p>
        </p:txBody>
      </p:sp>
      <p:cxnSp>
        <p:nvCxnSpPr>
          <p:cNvPr id="8" name="Konektor Panah Lurus 7">
            <a:extLst>
              <a:ext uri="{FF2B5EF4-FFF2-40B4-BE49-F238E27FC236}">
                <a16:creationId xmlns:a16="http://schemas.microsoft.com/office/drawing/2014/main" id="{ABDEF0A9-8F90-49E2-9A4D-C7C6FAF8FCA2}"/>
              </a:ext>
            </a:extLst>
          </p:cNvPr>
          <p:cNvCxnSpPr>
            <a:cxnSpLocks/>
          </p:cNvCxnSpPr>
          <p:nvPr/>
        </p:nvCxnSpPr>
        <p:spPr>
          <a:xfrm flipH="1" flipV="1">
            <a:off x="1431235" y="1669774"/>
            <a:ext cx="212035" cy="1895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Kotak Teks 4">
            <a:extLst>
              <a:ext uri="{FF2B5EF4-FFF2-40B4-BE49-F238E27FC236}">
                <a16:creationId xmlns:a16="http://schemas.microsoft.com/office/drawing/2014/main" id="{7C6D7160-6B5B-461E-AD7B-67A68C85C9C4}"/>
              </a:ext>
            </a:extLst>
          </p:cNvPr>
          <p:cNvSpPr txBox="1"/>
          <p:nvPr/>
        </p:nvSpPr>
        <p:spPr>
          <a:xfrm>
            <a:off x="404191" y="4903288"/>
            <a:ext cx="1138361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Dari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prediksi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kita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bisa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melihat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mayoritas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berada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10.000 – 12.500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menandakan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penurunan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cukup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signifikan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dikarenakan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biaya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garansi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diskon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serta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Keputusan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perusahaan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mobil</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untuk</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menghentikan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operasinya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hengkang</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Indonesia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menuai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gugatan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dari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enam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grup</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usaha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penjualan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dan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servis</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Ford yang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membawahi</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31 outlet dealer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membuat</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saham</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stock price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menurun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secara</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r>
              <a:rPr kumimoji="0" lang="en-US" sz="1800" b="0" i="0" u="none" strike="noStrike" kern="1200" cap="none" spc="0" normalizeH="0" baseline="0" noProof="0" dirty="0" err="1">
                <a:ln>
                  <a:noFill/>
                </a:ln>
                <a:solidFill>
                  <a:prstClr val="white"/>
                </a:solidFill>
                <a:effectLst/>
                <a:uLnTx/>
                <a:uFillTx/>
                <a:latin typeface="Arial"/>
                <a:ea typeface="Arial Unicode MS"/>
                <a:cs typeface="+mn-cs"/>
              </a:rPr>
              <a:t>signifikan</a:t>
            </a: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 </a:t>
            </a:r>
          </a:p>
        </p:txBody>
      </p:sp>
      <p:pic>
        <p:nvPicPr>
          <p:cNvPr id="3" name="Gambar 2">
            <a:extLst>
              <a:ext uri="{FF2B5EF4-FFF2-40B4-BE49-F238E27FC236}">
                <a16:creationId xmlns:a16="http://schemas.microsoft.com/office/drawing/2014/main" id="{6CE49A9B-F866-453E-9034-D72C320A625A}"/>
              </a:ext>
            </a:extLst>
          </p:cNvPr>
          <p:cNvPicPr>
            <a:picLocks noChangeAspect="1"/>
          </p:cNvPicPr>
          <p:nvPr/>
        </p:nvPicPr>
        <p:blipFill>
          <a:blip r:embed="rId2"/>
          <a:stretch>
            <a:fillRect/>
          </a:stretch>
        </p:blipFill>
        <p:spPr>
          <a:xfrm>
            <a:off x="2736574" y="521743"/>
            <a:ext cx="6718852" cy="4301323"/>
          </a:xfrm>
          <a:prstGeom prst="rect">
            <a:avLst/>
          </a:prstGeom>
        </p:spPr>
      </p:pic>
    </p:spTree>
    <p:extLst>
      <p:ext uri="{BB962C8B-B14F-4D97-AF65-F5344CB8AC3E}">
        <p14:creationId xmlns:p14="http://schemas.microsoft.com/office/powerpoint/2010/main" val="2227781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3FCE9FEF-1972-4E78-AB81-BC99DBDC61E2}"/>
              </a:ext>
            </a:extLst>
          </p:cNvPr>
          <p:cNvSpPr/>
          <p:nvPr/>
        </p:nvSpPr>
        <p:spPr>
          <a:xfrm>
            <a:off x="-158" y="3837597"/>
            <a:ext cx="12192000" cy="1684068"/>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8" name="Rectangle 5">
            <a:extLst>
              <a:ext uri="{FF2B5EF4-FFF2-40B4-BE49-F238E27FC236}">
                <a16:creationId xmlns:a16="http://schemas.microsoft.com/office/drawing/2014/main" id="{99F0B800-5771-4EA1-B264-562E32BB4917}"/>
              </a:ext>
            </a:extLst>
          </p:cNvPr>
          <p:cNvSpPr/>
          <p:nvPr/>
        </p:nvSpPr>
        <p:spPr>
          <a:xfrm>
            <a:off x="0" y="3989997"/>
            <a:ext cx="12192000" cy="1379269"/>
          </a:xfrm>
          <a:prstGeom prst="rect">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3" name="TextBox 2">
            <a:extLst>
              <a:ext uri="{FF2B5EF4-FFF2-40B4-BE49-F238E27FC236}">
                <a16:creationId xmlns:a16="http://schemas.microsoft.com/office/drawing/2014/main" id="{211CC112-8DD5-4EC9-AA1C-E81C02107176}"/>
              </a:ext>
            </a:extLst>
          </p:cNvPr>
          <p:cNvSpPr txBox="1"/>
          <p:nvPr/>
        </p:nvSpPr>
        <p:spPr>
          <a:xfrm>
            <a:off x="84" y="4182026"/>
            <a:ext cx="12191916"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10303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ECF6093B-86B3-48A2-9BBB-5B61D4FE3141}"/>
              </a:ext>
            </a:extLst>
          </p:cNvPr>
          <p:cNvSpPr>
            <a:spLocks noGrp="1"/>
          </p:cNvSpPr>
          <p:nvPr>
            <p:ph type="body" sz="quarter" idx="10"/>
          </p:nvPr>
        </p:nvSpPr>
        <p:spPr>
          <a:xfrm>
            <a:off x="-216361" y="2881345"/>
            <a:ext cx="12624721" cy="724247"/>
          </a:xfrm>
        </p:spPr>
        <p:txBody>
          <a:bodyPr/>
          <a:lstStyle/>
          <a:p>
            <a:r>
              <a:rPr lang="en-US" dirty="0"/>
              <a:t>ANALISIS PERBANDINGAN SAHAM</a:t>
            </a:r>
          </a:p>
          <a:p>
            <a:r>
              <a:rPr lang="en-US" dirty="0"/>
              <a:t>1993 , 2000, 2002 , 2009  </a:t>
            </a:r>
          </a:p>
        </p:txBody>
      </p:sp>
    </p:spTree>
    <p:extLst>
      <p:ext uri="{BB962C8B-B14F-4D97-AF65-F5344CB8AC3E}">
        <p14:creationId xmlns:p14="http://schemas.microsoft.com/office/powerpoint/2010/main" val="339438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593471" y="133260"/>
            <a:ext cx="14096467" cy="406500"/>
          </a:xfrm>
          <a:prstGeom prst="rect">
            <a:avLst/>
          </a:prstGeom>
        </p:spPr>
        <p:txBody>
          <a:bodyPr/>
          <a:lstStyle/>
          <a:p>
            <a:r>
              <a:rPr lang="en-US" sz="2000" dirty="0" err="1"/>
              <a:t>Perbandingan</a:t>
            </a:r>
            <a:r>
              <a:rPr lang="en-US" sz="2000" dirty="0"/>
              <a:t> </a:t>
            </a:r>
            <a:r>
              <a:rPr lang="en-US" sz="2000" dirty="0" err="1"/>
              <a:t>Saham</a:t>
            </a:r>
            <a:r>
              <a:rPr lang="en-US" sz="2000" dirty="0"/>
              <a:t> 5 </a:t>
            </a:r>
            <a:r>
              <a:rPr lang="en-US" sz="2000" dirty="0" err="1"/>
              <a:t>Tahun</a:t>
            </a:r>
            <a:r>
              <a:rPr lang="en-US" sz="2000" dirty="0"/>
              <a:t> </a:t>
            </a:r>
            <a:r>
              <a:rPr lang="en-US" sz="2000" dirty="0" err="1"/>
              <a:t>Keempat</a:t>
            </a:r>
            <a:endParaRPr lang="en-US" sz="2000" dirty="0">
              <a:solidFill>
                <a:schemeClr val="accent1"/>
              </a:solidFill>
            </a:endParaRPr>
          </a:p>
        </p:txBody>
      </p:sp>
      <p:grpSp>
        <p:nvGrpSpPr>
          <p:cNvPr id="88" name="Group 62">
            <a:extLst>
              <a:ext uri="{FF2B5EF4-FFF2-40B4-BE49-F238E27FC236}">
                <a16:creationId xmlns:a16="http://schemas.microsoft.com/office/drawing/2014/main" id="{1C51B18B-B355-4838-B5D3-D5E2D85CE97E}"/>
              </a:ext>
            </a:extLst>
          </p:cNvPr>
          <p:cNvGrpSpPr/>
          <p:nvPr/>
        </p:nvGrpSpPr>
        <p:grpSpPr>
          <a:xfrm>
            <a:off x="10109964" y="222141"/>
            <a:ext cx="2082036" cy="1088984"/>
            <a:chOff x="2051720" y="2132856"/>
            <a:chExt cx="3419425" cy="3456384"/>
          </a:xfrm>
          <a:solidFill>
            <a:schemeClr val="accent1"/>
          </a:solidFill>
        </p:grpSpPr>
        <p:sp>
          <p:nvSpPr>
            <p:cNvPr id="89" name="Rounded Rectangle 1">
              <a:extLst>
                <a:ext uri="{FF2B5EF4-FFF2-40B4-BE49-F238E27FC236}">
                  <a16:creationId xmlns:a16="http://schemas.microsoft.com/office/drawing/2014/main" id="{524905C2-8945-4805-A2AB-374519EB8E68}"/>
                </a:ext>
              </a:extLst>
            </p:cNvPr>
            <p:cNvSpPr/>
            <p:nvPr/>
          </p:nvSpPr>
          <p:spPr>
            <a:xfrm>
              <a:off x="2051720" y="2132856"/>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ed Rectangle 1">
              <a:extLst>
                <a:ext uri="{FF2B5EF4-FFF2-40B4-BE49-F238E27FC236}">
                  <a16:creationId xmlns:a16="http://schemas.microsoft.com/office/drawing/2014/main" id="{75897BEA-476E-42B4-96F7-CEC59993C6ED}"/>
                </a:ext>
              </a:extLst>
            </p:cNvPr>
            <p:cNvSpPr/>
            <p:nvPr/>
          </p:nvSpPr>
          <p:spPr>
            <a:xfrm rot="5400000">
              <a:off x="3203848" y="2024844"/>
              <a:ext cx="936104"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ed Rectangle 1">
              <a:extLst>
                <a:ext uri="{FF2B5EF4-FFF2-40B4-BE49-F238E27FC236}">
                  <a16:creationId xmlns:a16="http://schemas.microsoft.com/office/drawing/2014/main" id="{05F7C09C-B0C6-4A67-82FA-9289CB1435DE}"/>
                </a:ext>
              </a:extLst>
            </p:cNvPr>
            <p:cNvSpPr/>
            <p:nvPr/>
          </p:nvSpPr>
          <p:spPr>
            <a:xfrm rot="10800000" flipH="1">
              <a:off x="3347864" y="3140968"/>
              <a:ext cx="900100"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2" name="Rounded Rectangle 1">
              <a:extLst>
                <a:ext uri="{FF2B5EF4-FFF2-40B4-BE49-F238E27FC236}">
                  <a16:creationId xmlns:a16="http://schemas.microsoft.com/office/drawing/2014/main" id="{8600AD1B-577F-4DF7-91FE-443A3B9FCF24}"/>
                </a:ext>
              </a:extLst>
            </p:cNvPr>
            <p:cNvSpPr/>
            <p:nvPr/>
          </p:nvSpPr>
          <p:spPr>
            <a:xfrm rot="5400000">
              <a:off x="4435400" y="325735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Rounded Rectangle 1">
              <a:extLst>
                <a:ext uri="{FF2B5EF4-FFF2-40B4-BE49-F238E27FC236}">
                  <a16:creationId xmlns:a16="http://schemas.microsoft.com/office/drawing/2014/main" id="{E138B35B-5057-4F42-96DF-4EE966ACBE5B}"/>
                </a:ext>
              </a:extLst>
            </p:cNvPr>
            <p:cNvSpPr/>
            <p:nvPr/>
          </p:nvSpPr>
          <p:spPr>
            <a:xfrm rot="10800000">
              <a:off x="4551784" y="4437112"/>
              <a:ext cx="919361" cy="1152128"/>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grp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 name="Gambar 2">
            <a:extLst>
              <a:ext uri="{FF2B5EF4-FFF2-40B4-BE49-F238E27FC236}">
                <a16:creationId xmlns:a16="http://schemas.microsoft.com/office/drawing/2014/main" id="{194C037C-70A9-4D47-8EC3-CE6D947EEBFD}"/>
              </a:ext>
            </a:extLst>
          </p:cNvPr>
          <p:cNvPicPr>
            <a:picLocks noChangeAspect="1"/>
          </p:cNvPicPr>
          <p:nvPr/>
        </p:nvPicPr>
        <p:blipFill>
          <a:blip r:embed="rId2"/>
          <a:stretch>
            <a:fillRect/>
          </a:stretch>
        </p:blipFill>
        <p:spPr>
          <a:xfrm>
            <a:off x="179838" y="585136"/>
            <a:ext cx="11832324" cy="6096099"/>
          </a:xfrm>
          <a:prstGeom prst="rect">
            <a:avLst/>
          </a:prstGeom>
          <a:solidFill>
            <a:schemeClr val="bg1"/>
          </a:solidFill>
        </p:spPr>
      </p:pic>
      <p:cxnSp>
        <p:nvCxnSpPr>
          <p:cNvPr id="5" name="Konektor Panah Lurus 4">
            <a:extLst>
              <a:ext uri="{FF2B5EF4-FFF2-40B4-BE49-F238E27FC236}">
                <a16:creationId xmlns:a16="http://schemas.microsoft.com/office/drawing/2014/main" id="{66B9441F-A247-44D8-BFD8-7682B18E32E0}"/>
              </a:ext>
            </a:extLst>
          </p:cNvPr>
          <p:cNvCxnSpPr>
            <a:cxnSpLocks/>
          </p:cNvCxnSpPr>
          <p:nvPr/>
        </p:nvCxnSpPr>
        <p:spPr>
          <a:xfrm>
            <a:off x="3029803" y="2634018"/>
            <a:ext cx="2852382" cy="504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Persegi Panjang 7">
            <a:extLst>
              <a:ext uri="{FF2B5EF4-FFF2-40B4-BE49-F238E27FC236}">
                <a16:creationId xmlns:a16="http://schemas.microsoft.com/office/drawing/2014/main" id="{44D25AC6-C3D2-4565-B199-F2B93F1B42C9}"/>
              </a:ext>
            </a:extLst>
          </p:cNvPr>
          <p:cNvSpPr/>
          <p:nvPr/>
        </p:nvSpPr>
        <p:spPr>
          <a:xfrm>
            <a:off x="1919784" y="1992572"/>
            <a:ext cx="3198125" cy="5049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Perlu</a:t>
            </a:r>
            <a:r>
              <a:rPr lang="en-US" dirty="0"/>
              <a:t> </a:t>
            </a:r>
            <a:r>
              <a:rPr lang="en-US" dirty="0" err="1"/>
              <a:t>dilakukan</a:t>
            </a:r>
            <a:r>
              <a:rPr lang="en-US" dirty="0"/>
              <a:t> </a:t>
            </a:r>
            <a:r>
              <a:rPr lang="en-US" dirty="0" err="1"/>
              <a:t>Analisis</a:t>
            </a:r>
            <a:endParaRPr lang="en-US" dirty="0"/>
          </a:p>
        </p:txBody>
      </p:sp>
    </p:spTree>
    <p:extLst>
      <p:ext uri="{BB962C8B-B14F-4D97-AF65-F5344CB8AC3E}">
        <p14:creationId xmlns:p14="http://schemas.microsoft.com/office/powerpoint/2010/main" val="279770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Teks 1">
            <a:extLst>
              <a:ext uri="{FF2B5EF4-FFF2-40B4-BE49-F238E27FC236}">
                <a16:creationId xmlns:a16="http://schemas.microsoft.com/office/drawing/2014/main" id="{D6BE5B8A-00B7-48CE-887F-A3513A4EAFD0}"/>
              </a:ext>
            </a:extLst>
          </p:cNvPr>
          <p:cNvSpPr>
            <a:spLocks noGrp="1"/>
          </p:cNvSpPr>
          <p:nvPr>
            <p:ph type="body" sz="quarter" idx="10"/>
          </p:nvPr>
        </p:nvSpPr>
        <p:spPr>
          <a:xfrm>
            <a:off x="309401" y="180483"/>
            <a:ext cx="11573197" cy="724247"/>
          </a:xfrm>
        </p:spPr>
        <p:txBody>
          <a:bodyPr/>
          <a:lstStyle/>
          <a:p>
            <a:r>
              <a:rPr lang="en-US" sz="3000" dirty="0" err="1"/>
              <a:t>Analisis</a:t>
            </a:r>
            <a:r>
              <a:rPr lang="en-US" sz="3000" dirty="0"/>
              <a:t> </a:t>
            </a:r>
            <a:r>
              <a:rPr lang="en-US" sz="3000" dirty="0" err="1"/>
              <a:t>Saham</a:t>
            </a:r>
            <a:r>
              <a:rPr lang="en-US" sz="3000" dirty="0"/>
              <a:t> Toyota </a:t>
            </a:r>
            <a:r>
              <a:rPr lang="en-US" sz="3000" dirty="0" err="1"/>
              <a:t>Tahun</a:t>
            </a:r>
            <a:r>
              <a:rPr lang="en-US" sz="3000" dirty="0"/>
              <a:t> </a:t>
            </a:r>
            <a:r>
              <a:rPr lang="en-US" sz="3000" dirty="0" err="1"/>
              <a:t>Sebelum</a:t>
            </a:r>
            <a:r>
              <a:rPr lang="en-US" sz="3000" dirty="0"/>
              <a:t> &amp; </a:t>
            </a:r>
            <a:r>
              <a:rPr lang="en-US" sz="3000" dirty="0" err="1"/>
              <a:t>Sesudah</a:t>
            </a:r>
            <a:r>
              <a:rPr lang="en-US" sz="3000" dirty="0"/>
              <a:t> 1993 </a:t>
            </a:r>
          </a:p>
        </p:txBody>
      </p:sp>
      <p:sp>
        <p:nvSpPr>
          <p:cNvPr id="3" name="Kotak Teks 2">
            <a:extLst>
              <a:ext uri="{FF2B5EF4-FFF2-40B4-BE49-F238E27FC236}">
                <a16:creationId xmlns:a16="http://schemas.microsoft.com/office/drawing/2014/main" id="{5409CA0F-CB4A-49E4-943B-5D6147C03087}"/>
              </a:ext>
            </a:extLst>
          </p:cNvPr>
          <p:cNvSpPr txBox="1"/>
          <p:nvPr/>
        </p:nvSpPr>
        <p:spPr>
          <a:xfrm>
            <a:off x="172279" y="904730"/>
            <a:ext cx="6835636" cy="2308324"/>
          </a:xfrm>
          <a:prstGeom prst="rect">
            <a:avLst/>
          </a:prstGeom>
          <a:noFill/>
        </p:spPr>
        <p:txBody>
          <a:bodyPr wrap="square" rtlCol="0">
            <a:spAutoFit/>
          </a:bodyPr>
          <a:lstStyle/>
          <a:p>
            <a:pPr algn="just"/>
            <a:r>
              <a:rPr lang="en-US" dirty="0" err="1">
                <a:solidFill>
                  <a:schemeClr val="bg1"/>
                </a:solidFill>
              </a:rPr>
              <a:t>Kenaikan</a:t>
            </a:r>
            <a:r>
              <a:rPr lang="en-US" dirty="0">
                <a:solidFill>
                  <a:schemeClr val="bg1"/>
                </a:solidFill>
              </a:rPr>
              <a:t> </a:t>
            </a:r>
            <a:r>
              <a:rPr lang="en-US" dirty="0" err="1">
                <a:solidFill>
                  <a:schemeClr val="bg1"/>
                </a:solidFill>
              </a:rPr>
              <a:t>saham</a:t>
            </a:r>
            <a:r>
              <a:rPr lang="en-US" dirty="0">
                <a:solidFill>
                  <a:schemeClr val="bg1"/>
                </a:solidFill>
              </a:rPr>
              <a:t> pada </a:t>
            </a:r>
            <a:r>
              <a:rPr lang="en-US" dirty="0" err="1">
                <a:solidFill>
                  <a:schemeClr val="bg1"/>
                </a:solidFill>
              </a:rPr>
              <a:t>tahun</a:t>
            </a:r>
            <a:r>
              <a:rPr lang="en-US" dirty="0">
                <a:solidFill>
                  <a:schemeClr val="bg1"/>
                </a:solidFill>
              </a:rPr>
              <a:t> 1993 Toyota </a:t>
            </a:r>
            <a:r>
              <a:rPr lang="en-US" dirty="0" err="1">
                <a:solidFill>
                  <a:schemeClr val="bg1"/>
                </a:solidFill>
              </a:rPr>
              <a:t>dipengaruhi</a:t>
            </a:r>
            <a:r>
              <a:rPr lang="en-US" dirty="0">
                <a:solidFill>
                  <a:schemeClr val="bg1"/>
                </a:solidFill>
              </a:rPr>
              <a:t> oleh </a:t>
            </a:r>
            <a:r>
              <a:rPr lang="en-US" dirty="0" err="1">
                <a:solidFill>
                  <a:schemeClr val="bg1"/>
                </a:solidFill>
              </a:rPr>
              <a:t>kepercayaan</a:t>
            </a:r>
            <a:r>
              <a:rPr lang="en-US" dirty="0">
                <a:solidFill>
                  <a:schemeClr val="bg1"/>
                </a:solidFill>
              </a:rPr>
              <a:t> </a:t>
            </a:r>
            <a:r>
              <a:rPr lang="en-US" dirty="0" err="1">
                <a:solidFill>
                  <a:schemeClr val="bg1"/>
                </a:solidFill>
              </a:rPr>
              <a:t>pembeli</a:t>
            </a:r>
            <a:r>
              <a:rPr lang="en-US" dirty="0">
                <a:solidFill>
                  <a:schemeClr val="bg1"/>
                </a:solidFill>
              </a:rPr>
              <a:t> yang </a:t>
            </a:r>
            <a:r>
              <a:rPr lang="en-US" dirty="0" err="1">
                <a:solidFill>
                  <a:schemeClr val="bg1"/>
                </a:solidFill>
              </a:rPr>
              <a:t>meningkat</a:t>
            </a:r>
            <a:r>
              <a:rPr lang="en-US" dirty="0">
                <a:solidFill>
                  <a:schemeClr val="bg1"/>
                </a:solidFill>
              </a:rPr>
              <a:t> </a:t>
            </a:r>
            <a:r>
              <a:rPr lang="en-US" dirty="0" err="1">
                <a:solidFill>
                  <a:schemeClr val="bg1"/>
                </a:solidFill>
              </a:rPr>
              <a:t>dikarenakan</a:t>
            </a:r>
            <a:r>
              <a:rPr lang="en-US" dirty="0">
                <a:solidFill>
                  <a:schemeClr val="bg1"/>
                </a:solidFill>
              </a:rPr>
              <a:t> Toyota </a:t>
            </a:r>
            <a:r>
              <a:rPr lang="en-US" dirty="0" err="1">
                <a:solidFill>
                  <a:schemeClr val="bg1"/>
                </a:solidFill>
              </a:rPr>
              <a:t>membuat</a:t>
            </a:r>
            <a:r>
              <a:rPr lang="en-US" dirty="0">
                <a:solidFill>
                  <a:schemeClr val="bg1"/>
                </a:solidFill>
              </a:rPr>
              <a:t> </a:t>
            </a:r>
            <a:r>
              <a:rPr lang="en-US" dirty="0" err="1">
                <a:solidFill>
                  <a:schemeClr val="bg1"/>
                </a:solidFill>
              </a:rPr>
              <a:t>suatu</a:t>
            </a:r>
            <a:r>
              <a:rPr lang="en-US" dirty="0">
                <a:solidFill>
                  <a:schemeClr val="bg1"/>
                </a:solidFill>
              </a:rPr>
              <a:t> </a:t>
            </a:r>
            <a:r>
              <a:rPr lang="en-US" dirty="0" err="1">
                <a:solidFill>
                  <a:schemeClr val="bg1"/>
                </a:solidFill>
              </a:rPr>
              <a:t>inovasi</a:t>
            </a:r>
            <a:r>
              <a:rPr lang="en-US" dirty="0">
                <a:solidFill>
                  <a:schemeClr val="bg1"/>
                </a:solidFill>
              </a:rPr>
              <a:t> dan </a:t>
            </a:r>
            <a:r>
              <a:rPr lang="en-US" dirty="0" err="1">
                <a:solidFill>
                  <a:schemeClr val="bg1"/>
                </a:solidFill>
              </a:rPr>
              <a:t>produknya</a:t>
            </a:r>
            <a:r>
              <a:rPr lang="en-US" dirty="0">
                <a:solidFill>
                  <a:schemeClr val="bg1"/>
                </a:solidFill>
              </a:rPr>
              <a:t> </a:t>
            </a:r>
            <a:r>
              <a:rPr lang="en-US" dirty="0" err="1">
                <a:solidFill>
                  <a:schemeClr val="bg1"/>
                </a:solidFill>
              </a:rPr>
              <a:t>secara</a:t>
            </a:r>
            <a:r>
              <a:rPr lang="en-US" dirty="0">
                <a:solidFill>
                  <a:schemeClr val="bg1"/>
                </a:solidFill>
              </a:rPr>
              <a:t> </a:t>
            </a:r>
            <a:r>
              <a:rPr lang="en-US" dirty="0" err="1">
                <a:solidFill>
                  <a:schemeClr val="bg1"/>
                </a:solidFill>
              </a:rPr>
              <a:t>manufaktur</a:t>
            </a:r>
            <a:r>
              <a:rPr lang="en-US" dirty="0">
                <a:solidFill>
                  <a:schemeClr val="bg1"/>
                </a:solidFill>
              </a:rPr>
              <a:t> </a:t>
            </a:r>
            <a:r>
              <a:rPr lang="en-US" dirty="0" err="1">
                <a:solidFill>
                  <a:schemeClr val="bg1"/>
                </a:solidFill>
              </a:rPr>
              <a:t>sangat</a:t>
            </a:r>
            <a:r>
              <a:rPr lang="en-US" dirty="0">
                <a:solidFill>
                  <a:schemeClr val="bg1"/>
                </a:solidFill>
              </a:rPr>
              <a:t> </a:t>
            </a:r>
            <a:r>
              <a:rPr lang="en-US" dirty="0" err="1">
                <a:solidFill>
                  <a:schemeClr val="bg1"/>
                </a:solidFill>
              </a:rPr>
              <a:t>bagus</a:t>
            </a:r>
            <a:r>
              <a:rPr lang="en-US" dirty="0">
                <a:solidFill>
                  <a:schemeClr val="bg1"/>
                </a:solidFill>
              </a:rPr>
              <a:t>. Mobil </a:t>
            </a:r>
            <a:r>
              <a:rPr lang="en-US" dirty="0" err="1">
                <a:solidFill>
                  <a:schemeClr val="bg1"/>
                </a:solidFill>
              </a:rPr>
              <a:t>segmen</a:t>
            </a:r>
            <a:r>
              <a:rPr lang="en-US" dirty="0">
                <a:solidFill>
                  <a:schemeClr val="bg1"/>
                </a:solidFill>
              </a:rPr>
              <a:t> sedan </a:t>
            </a:r>
            <a:r>
              <a:rPr lang="en-US" dirty="0" err="1">
                <a:solidFill>
                  <a:schemeClr val="bg1"/>
                </a:solidFill>
              </a:rPr>
              <a:t>kerap</a:t>
            </a:r>
            <a:r>
              <a:rPr lang="en-US" dirty="0">
                <a:solidFill>
                  <a:schemeClr val="bg1"/>
                </a:solidFill>
              </a:rPr>
              <a:t> </a:t>
            </a:r>
            <a:r>
              <a:rPr lang="en-US" dirty="0" err="1">
                <a:solidFill>
                  <a:schemeClr val="bg1"/>
                </a:solidFill>
              </a:rPr>
              <a:t>perhatian</a:t>
            </a:r>
            <a:r>
              <a:rPr lang="en-US" dirty="0">
                <a:solidFill>
                  <a:schemeClr val="bg1"/>
                </a:solidFill>
              </a:rPr>
              <a:t> </a:t>
            </a:r>
            <a:r>
              <a:rPr lang="en-US" dirty="0" err="1">
                <a:solidFill>
                  <a:schemeClr val="bg1"/>
                </a:solidFill>
              </a:rPr>
              <a:t>banyak</a:t>
            </a:r>
            <a:r>
              <a:rPr lang="en-US" dirty="0">
                <a:solidFill>
                  <a:schemeClr val="bg1"/>
                </a:solidFill>
              </a:rPr>
              <a:t> orang, </a:t>
            </a:r>
            <a:r>
              <a:rPr lang="en-US" dirty="0" err="1">
                <a:solidFill>
                  <a:schemeClr val="bg1"/>
                </a:solidFill>
              </a:rPr>
              <a:t>terutama</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muda</a:t>
            </a:r>
            <a:r>
              <a:rPr lang="en-US" dirty="0">
                <a:solidFill>
                  <a:schemeClr val="bg1"/>
                </a:solidFill>
              </a:rPr>
              <a:t>. Hal </a:t>
            </a:r>
            <a:r>
              <a:rPr lang="en-US" dirty="0" err="1">
                <a:solidFill>
                  <a:schemeClr val="bg1"/>
                </a:solidFill>
              </a:rPr>
              <a:t>tersebut</a:t>
            </a:r>
            <a:r>
              <a:rPr lang="en-US" dirty="0">
                <a:solidFill>
                  <a:schemeClr val="bg1"/>
                </a:solidFill>
              </a:rPr>
              <a:t> </a:t>
            </a:r>
            <a:r>
              <a:rPr lang="en-US" dirty="0" err="1">
                <a:solidFill>
                  <a:schemeClr val="bg1"/>
                </a:solidFill>
              </a:rPr>
              <a:t>dikarenakan</a:t>
            </a:r>
            <a:r>
              <a:rPr lang="en-US" dirty="0">
                <a:solidFill>
                  <a:schemeClr val="bg1"/>
                </a:solidFill>
              </a:rPr>
              <a:t> </a:t>
            </a:r>
            <a:r>
              <a:rPr lang="en-US" dirty="0" err="1">
                <a:solidFill>
                  <a:schemeClr val="bg1"/>
                </a:solidFill>
              </a:rPr>
              <a:t>desain</a:t>
            </a:r>
            <a:r>
              <a:rPr lang="en-US" dirty="0">
                <a:solidFill>
                  <a:schemeClr val="bg1"/>
                </a:solidFill>
              </a:rPr>
              <a:t> yang </a:t>
            </a:r>
            <a:r>
              <a:rPr lang="en-US" dirty="0" err="1">
                <a:solidFill>
                  <a:schemeClr val="bg1"/>
                </a:solidFill>
              </a:rPr>
              <a:t>dimiliki</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kemudahan</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membuat</a:t>
            </a:r>
            <a:r>
              <a:rPr lang="en-US" dirty="0">
                <a:solidFill>
                  <a:schemeClr val="bg1"/>
                </a:solidFill>
              </a:rPr>
              <a:t> </a:t>
            </a:r>
            <a:r>
              <a:rPr lang="en-US" dirty="0" err="1">
                <a:solidFill>
                  <a:schemeClr val="bg1"/>
                </a:solidFill>
              </a:rPr>
              <a:t>modifikasi</a:t>
            </a:r>
            <a:r>
              <a:rPr lang="en-US" dirty="0">
                <a:solidFill>
                  <a:schemeClr val="bg1"/>
                </a:solidFill>
              </a:rPr>
              <a:t>. Salah </a:t>
            </a:r>
            <a:r>
              <a:rPr lang="en-US" dirty="0" err="1">
                <a:solidFill>
                  <a:schemeClr val="bg1"/>
                </a:solidFill>
              </a:rPr>
              <a:t>satu</a:t>
            </a:r>
            <a:r>
              <a:rPr lang="en-US" dirty="0">
                <a:solidFill>
                  <a:schemeClr val="bg1"/>
                </a:solidFill>
              </a:rPr>
              <a:t> </a:t>
            </a:r>
            <a:r>
              <a:rPr lang="en-US" dirty="0" err="1">
                <a:solidFill>
                  <a:schemeClr val="bg1"/>
                </a:solidFill>
              </a:rPr>
              <a:t>mobil</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segmen</a:t>
            </a:r>
            <a:r>
              <a:rPr lang="en-US" dirty="0">
                <a:solidFill>
                  <a:schemeClr val="bg1"/>
                </a:solidFill>
              </a:rPr>
              <a:t> sedan </a:t>
            </a:r>
            <a:r>
              <a:rPr lang="en-US" dirty="0" err="1">
                <a:solidFill>
                  <a:schemeClr val="bg1"/>
                </a:solidFill>
              </a:rPr>
              <a:t>keluaran</a:t>
            </a:r>
            <a:r>
              <a:rPr lang="en-US" dirty="0">
                <a:solidFill>
                  <a:schemeClr val="bg1"/>
                </a:solidFill>
              </a:rPr>
              <a:t> </a:t>
            </a:r>
            <a:r>
              <a:rPr lang="en-US" dirty="0" err="1">
                <a:solidFill>
                  <a:schemeClr val="bg1"/>
                </a:solidFill>
              </a:rPr>
              <a:t>tahun</a:t>
            </a:r>
            <a:r>
              <a:rPr lang="en-US" dirty="0">
                <a:solidFill>
                  <a:schemeClr val="bg1"/>
                </a:solidFill>
              </a:rPr>
              <a:t> 90-an </a:t>
            </a:r>
            <a:r>
              <a:rPr lang="en-US" dirty="0" err="1">
                <a:solidFill>
                  <a:schemeClr val="bg1"/>
                </a:solidFill>
              </a:rPr>
              <a:t>adalah</a:t>
            </a:r>
            <a:r>
              <a:rPr lang="en-US" dirty="0">
                <a:solidFill>
                  <a:schemeClr val="bg1"/>
                </a:solidFill>
              </a:rPr>
              <a:t> Toyota Corona 1993.</a:t>
            </a:r>
          </a:p>
        </p:txBody>
      </p:sp>
      <p:pic>
        <p:nvPicPr>
          <p:cNvPr id="4" name="Gambar 3">
            <a:extLst>
              <a:ext uri="{FF2B5EF4-FFF2-40B4-BE49-F238E27FC236}">
                <a16:creationId xmlns:a16="http://schemas.microsoft.com/office/drawing/2014/main" id="{B411EBDA-E9F2-47B7-8A28-667A8F6B20BC}"/>
              </a:ext>
            </a:extLst>
          </p:cNvPr>
          <p:cNvPicPr>
            <a:picLocks noChangeAspect="1"/>
          </p:cNvPicPr>
          <p:nvPr/>
        </p:nvPicPr>
        <p:blipFill>
          <a:blip r:embed="rId2"/>
          <a:stretch>
            <a:fillRect/>
          </a:stretch>
        </p:blipFill>
        <p:spPr>
          <a:xfrm>
            <a:off x="7058623" y="1013795"/>
            <a:ext cx="4773267" cy="1981196"/>
          </a:xfrm>
          <a:prstGeom prst="rect">
            <a:avLst/>
          </a:prstGeom>
        </p:spPr>
      </p:pic>
      <p:sp>
        <p:nvSpPr>
          <p:cNvPr id="5" name="Kotak Teks 4">
            <a:extLst>
              <a:ext uri="{FF2B5EF4-FFF2-40B4-BE49-F238E27FC236}">
                <a16:creationId xmlns:a16="http://schemas.microsoft.com/office/drawing/2014/main" id="{F7EA019A-E61A-4AA9-B081-1FDC6FFD8BC9}"/>
              </a:ext>
            </a:extLst>
          </p:cNvPr>
          <p:cNvSpPr txBox="1"/>
          <p:nvPr/>
        </p:nvSpPr>
        <p:spPr>
          <a:xfrm>
            <a:off x="159025" y="3213054"/>
            <a:ext cx="11873947" cy="3785652"/>
          </a:xfrm>
          <a:prstGeom prst="rect">
            <a:avLst/>
          </a:prstGeom>
          <a:noFill/>
        </p:spPr>
        <p:txBody>
          <a:bodyPr wrap="square" rtlCol="0">
            <a:spAutoFit/>
          </a:bodyPr>
          <a:lstStyle/>
          <a:p>
            <a:pPr algn="just"/>
            <a:r>
              <a:rPr lang="en-US" sz="1600" dirty="0">
                <a:solidFill>
                  <a:schemeClr val="bg1"/>
                </a:solidFill>
              </a:rPr>
              <a:t>Pada </a:t>
            </a:r>
            <a:r>
              <a:rPr lang="en-US" sz="1600" dirty="0" err="1">
                <a:solidFill>
                  <a:schemeClr val="bg1"/>
                </a:solidFill>
              </a:rPr>
              <a:t>tahun</a:t>
            </a:r>
            <a:r>
              <a:rPr lang="en-US" sz="1600" dirty="0">
                <a:solidFill>
                  <a:schemeClr val="bg1"/>
                </a:solidFill>
              </a:rPr>
              <a:t> </a:t>
            </a:r>
            <a:r>
              <a:rPr lang="en-US" sz="1600" dirty="0" err="1">
                <a:solidFill>
                  <a:schemeClr val="bg1"/>
                </a:solidFill>
              </a:rPr>
              <a:t>sebelum</a:t>
            </a:r>
            <a:r>
              <a:rPr lang="en-US" sz="1600" dirty="0">
                <a:solidFill>
                  <a:schemeClr val="bg1"/>
                </a:solidFill>
              </a:rPr>
              <a:t> 1993 </a:t>
            </a:r>
            <a:r>
              <a:rPr lang="en-US" sz="1600" dirty="0" err="1">
                <a:solidFill>
                  <a:schemeClr val="bg1"/>
                </a:solidFill>
              </a:rPr>
              <a:t>terjadinya</a:t>
            </a:r>
            <a:r>
              <a:rPr lang="en-US" sz="1600" dirty="0">
                <a:solidFill>
                  <a:schemeClr val="bg1"/>
                </a:solidFill>
              </a:rPr>
              <a:t> </a:t>
            </a:r>
            <a:r>
              <a:rPr lang="en-US" sz="1600" dirty="0" err="1">
                <a:solidFill>
                  <a:schemeClr val="bg1"/>
                </a:solidFill>
              </a:rPr>
              <a:t>inflasi</a:t>
            </a:r>
            <a:r>
              <a:rPr lang="en-US" sz="1600" dirty="0">
                <a:solidFill>
                  <a:schemeClr val="bg1"/>
                </a:solidFill>
              </a:rPr>
              <a:t> Indonesia </a:t>
            </a:r>
            <a:r>
              <a:rPr lang="en-US" sz="1600" dirty="0" err="1">
                <a:solidFill>
                  <a:schemeClr val="bg1"/>
                </a:solidFill>
              </a:rPr>
              <a:t>mengalami</a:t>
            </a:r>
            <a:r>
              <a:rPr lang="en-US" sz="1600" dirty="0">
                <a:solidFill>
                  <a:schemeClr val="bg1"/>
                </a:solidFill>
              </a:rPr>
              <a:t>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yang </a:t>
            </a:r>
            <a:r>
              <a:rPr lang="en-US" sz="1600" dirty="0" err="1">
                <a:solidFill>
                  <a:schemeClr val="bg1"/>
                </a:solidFill>
              </a:rPr>
              <a:t>cukup</a:t>
            </a:r>
            <a:r>
              <a:rPr lang="en-US" sz="1600" dirty="0">
                <a:solidFill>
                  <a:schemeClr val="bg1"/>
                </a:solidFill>
              </a:rPr>
              <a:t> </a:t>
            </a:r>
            <a:r>
              <a:rPr lang="en-US" sz="1600" dirty="0" err="1">
                <a:solidFill>
                  <a:schemeClr val="bg1"/>
                </a:solidFill>
              </a:rPr>
              <a:t>tinggi</a:t>
            </a:r>
            <a:r>
              <a:rPr lang="en-US" sz="1600" dirty="0">
                <a:solidFill>
                  <a:schemeClr val="bg1"/>
                </a:solidFill>
              </a:rPr>
              <a:t> </a:t>
            </a:r>
            <a:r>
              <a:rPr lang="en-US" sz="1600" dirty="0" err="1">
                <a:solidFill>
                  <a:schemeClr val="bg1"/>
                </a:solidFill>
              </a:rPr>
              <a:t>dibandingkan</a:t>
            </a:r>
            <a:r>
              <a:rPr lang="en-US" sz="1600" dirty="0">
                <a:solidFill>
                  <a:schemeClr val="bg1"/>
                </a:solidFill>
              </a:rPr>
              <a:t> </a:t>
            </a:r>
            <a:r>
              <a:rPr lang="en-US" sz="1600" dirty="0" err="1">
                <a:solidFill>
                  <a:schemeClr val="bg1"/>
                </a:solidFill>
              </a:rPr>
              <a:t>tahun</a:t>
            </a:r>
            <a:r>
              <a:rPr lang="en-US" sz="1600" dirty="0">
                <a:solidFill>
                  <a:schemeClr val="bg1"/>
                </a:solidFill>
              </a:rPr>
              <a:t> </a:t>
            </a:r>
            <a:r>
              <a:rPr lang="en-US" sz="1600" dirty="0" err="1">
                <a:solidFill>
                  <a:schemeClr val="bg1"/>
                </a:solidFill>
              </a:rPr>
              <a:t>sebelumnya</a:t>
            </a:r>
            <a:r>
              <a:rPr lang="en-US" sz="1600" dirty="0">
                <a:solidFill>
                  <a:schemeClr val="bg1"/>
                </a:solidFill>
              </a:rPr>
              <a:t> </a:t>
            </a:r>
            <a:r>
              <a:rPr lang="en-US" sz="1600" dirty="0" err="1">
                <a:solidFill>
                  <a:schemeClr val="bg1"/>
                </a:solidFill>
              </a:rPr>
              <a:t>terutama</a:t>
            </a:r>
            <a:r>
              <a:rPr lang="en-US" sz="1600" dirty="0">
                <a:solidFill>
                  <a:schemeClr val="bg1"/>
                </a:solidFill>
              </a:rPr>
              <a:t> pada </a:t>
            </a:r>
            <a:r>
              <a:rPr lang="en-US" sz="1600" dirty="0" err="1">
                <a:solidFill>
                  <a:schemeClr val="bg1"/>
                </a:solidFill>
              </a:rPr>
              <a:t>tiga</a:t>
            </a:r>
            <a:r>
              <a:rPr lang="en-US" sz="1600" dirty="0">
                <a:solidFill>
                  <a:schemeClr val="bg1"/>
                </a:solidFill>
              </a:rPr>
              <a:t> </a:t>
            </a:r>
            <a:r>
              <a:rPr lang="en-US" sz="1600" dirty="0" err="1">
                <a:solidFill>
                  <a:schemeClr val="bg1"/>
                </a:solidFill>
              </a:rPr>
              <a:t>bulan</a:t>
            </a:r>
            <a:r>
              <a:rPr lang="en-US" sz="1600" dirty="0">
                <a:solidFill>
                  <a:schemeClr val="bg1"/>
                </a:solidFill>
              </a:rPr>
              <a:t> </a:t>
            </a:r>
            <a:r>
              <a:rPr lang="en-US" sz="1600" dirty="0" err="1">
                <a:solidFill>
                  <a:schemeClr val="bg1"/>
                </a:solidFill>
              </a:rPr>
              <a:t>pertama</a:t>
            </a:r>
            <a:r>
              <a:rPr lang="en-US" sz="1600" dirty="0">
                <a:solidFill>
                  <a:schemeClr val="bg1"/>
                </a:solidFill>
              </a:rPr>
              <a:t> </a:t>
            </a:r>
            <a:r>
              <a:rPr lang="en-US" sz="1600" dirty="0" err="1">
                <a:solidFill>
                  <a:schemeClr val="bg1"/>
                </a:solidFill>
              </a:rPr>
              <a:t>tahun</a:t>
            </a:r>
            <a:r>
              <a:rPr lang="en-US" sz="1600" dirty="0">
                <a:solidFill>
                  <a:schemeClr val="bg1"/>
                </a:solidFill>
              </a:rPr>
              <a:t> 1993 </a:t>
            </a:r>
            <a:r>
              <a:rPr lang="en-US" sz="1600" dirty="0" err="1">
                <a:solidFill>
                  <a:schemeClr val="bg1"/>
                </a:solidFill>
              </a:rPr>
              <a:t>secara</a:t>
            </a:r>
            <a:r>
              <a:rPr lang="en-US" sz="1600" dirty="0">
                <a:solidFill>
                  <a:schemeClr val="bg1"/>
                </a:solidFill>
              </a:rPr>
              <a:t> </a:t>
            </a:r>
            <a:r>
              <a:rPr lang="en-US" sz="1600" dirty="0" err="1">
                <a:solidFill>
                  <a:schemeClr val="bg1"/>
                </a:solidFill>
              </a:rPr>
              <a:t>kumulatif</a:t>
            </a:r>
            <a:r>
              <a:rPr lang="en-US" sz="1600" dirty="0">
                <a:solidFill>
                  <a:schemeClr val="bg1"/>
                </a:solidFill>
              </a:rPr>
              <a:t>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Indonesia </a:t>
            </a:r>
            <a:r>
              <a:rPr lang="en-US" sz="1600" dirty="0" err="1">
                <a:solidFill>
                  <a:schemeClr val="bg1"/>
                </a:solidFill>
              </a:rPr>
              <a:t>sebesar</a:t>
            </a:r>
            <a:r>
              <a:rPr lang="en-US" sz="1600" dirty="0">
                <a:solidFill>
                  <a:schemeClr val="bg1"/>
                </a:solidFill>
              </a:rPr>
              <a:t> 6,44%. </a:t>
            </a:r>
            <a:r>
              <a:rPr lang="en-US" sz="1600" dirty="0" err="1">
                <a:solidFill>
                  <a:schemeClr val="bg1"/>
                </a:solidFill>
              </a:rPr>
              <a:t>Sampai</a:t>
            </a:r>
            <a:r>
              <a:rPr lang="en-US" sz="1600" dirty="0">
                <a:solidFill>
                  <a:schemeClr val="bg1"/>
                </a:solidFill>
              </a:rPr>
              <a:t> </a:t>
            </a:r>
            <a:r>
              <a:rPr lang="en-US" sz="1600" dirty="0" err="1">
                <a:solidFill>
                  <a:schemeClr val="bg1"/>
                </a:solidFill>
              </a:rPr>
              <a:t>dengan</a:t>
            </a:r>
            <a:r>
              <a:rPr lang="en-US" sz="1600" dirty="0">
                <a:solidFill>
                  <a:schemeClr val="bg1"/>
                </a:solidFill>
              </a:rPr>
              <a:t> November 1993,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Indonesia yang </a:t>
            </a:r>
            <a:r>
              <a:rPr lang="en-US" sz="1600" dirty="0" err="1">
                <a:solidFill>
                  <a:schemeClr val="bg1"/>
                </a:solidFill>
              </a:rPr>
              <a:t>diukur</a:t>
            </a:r>
            <a:r>
              <a:rPr lang="en-US" sz="1600" dirty="0">
                <a:solidFill>
                  <a:schemeClr val="bg1"/>
                </a:solidFill>
              </a:rPr>
              <a:t> </a:t>
            </a:r>
            <a:r>
              <a:rPr lang="en-US" sz="1600" dirty="0" err="1">
                <a:solidFill>
                  <a:schemeClr val="bg1"/>
                </a:solidFill>
              </a:rPr>
              <a:t>dari</a:t>
            </a:r>
            <a:r>
              <a:rPr lang="en-US" sz="1600" dirty="0">
                <a:solidFill>
                  <a:schemeClr val="bg1"/>
                </a:solidFill>
              </a:rPr>
              <a:t> </a:t>
            </a:r>
            <a:r>
              <a:rPr lang="en-US" sz="1600" dirty="0" err="1">
                <a:solidFill>
                  <a:schemeClr val="bg1"/>
                </a:solidFill>
              </a:rPr>
              <a:t>perubahan</a:t>
            </a:r>
            <a:r>
              <a:rPr lang="en-US" sz="1600" dirty="0">
                <a:solidFill>
                  <a:schemeClr val="bg1"/>
                </a:solidFill>
              </a:rPr>
              <a:t> Index </a:t>
            </a:r>
            <a:r>
              <a:rPr lang="en-US" sz="1600" dirty="0" err="1">
                <a:solidFill>
                  <a:schemeClr val="bg1"/>
                </a:solidFill>
              </a:rPr>
              <a:t>Harga</a:t>
            </a:r>
            <a:r>
              <a:rPr lang="en-US" sz="1600" dirty="0">
                <a:solidFill>
                  <a:schemeClr val="bg1"/>
                </a:solidFill>
              </a:rPr>
              <a:t> </a:t>
            </a:r>
            <a:r>
              <a:rPr lang="en-US" sz="1600" dirty="0" err="1">
                <a:solidFill>
                  <a:schemeClr val="bg1"/>
                </a:solidFill>
              </a:rPr>
              <a:t>Konsumen</a:t>
            </a:r>
            <a:r>
              <a:rPr lang="en-US" sz="1600" dirty="0">
                <a:solidFill>
                  <a:schemeClr val="bg1"/>
                </a:solidFill>
              </a:rPr>
              <a:t> (IHK) </a:t>
            </a:r>
            <a:r>
              <a:rPr lang="en-US" sz="1600" dirty="0" err="1">
                <a:solidFill>
                  <a:schemeClr val="bg1"/>
                </a:solidFill>
              </a:rPr>
              <a:t>telah</a:t>
            </a:r>
            <a:r>
              <a:rPr lang="en-US" sz="1600" dirty="0">
                <a:solidFill>
                  <a:schemeClr val="bg1"/>
                </a:solidFill>
              </a:rPr>
              <a:t> </a:t>
            </a:r>
            <a:r>
              <a:rPr lang="en-US" sz="1600" dirty="0" err="1">
                <a:solidFill>
                  <a:schemeClr val="bg1"/>
                </a:solidFill>
              </a:rPr>
              <a:t>mencapai</a:t>
            </a:r>
            <a:r>
              <a:rPr lang="en-US" sz="1600" dirty="0">
                <a:solidFill>
                  <a:schemeClr val="bg1"/>
                </a:solidFill>
              </a:rPr>
              <a:t> 9,24% (</a:t>
            </a:r>
            <a:r>
              <a:rPr lang="en-US" sz="1600" dirty="0" err="1">
                <a:solidFill>
                  <a:schemeClr val="bg1"/>
                </a:solidFill>
              </a:rPr>
              <a:t>kumulatif</a:t>
            </a:r>
            <a:r>
              <a:rPr lang="en-US" sz="1600" dirty="0">
                <a:solidFill>
                  <a:schemeClr val="bg1"/>
                </a:solidFill>
              </a:rPr>
              <a:t>). </a:t>
            </a:r>
            <a:r>
              <a:rPr lang="en-US" sz="1600" dirty="0" err="1">
                <a:solidFill>
                  <a:schemeClr val="bg1"/>
                </a:solidFill>
              </a:rPr>
              <a:t>Kenaikan</a:t>
            </a:r>
            <a:r>
              <a:rPr lang="en-US" sz="1600" dirty="0">
                <a:solidFill>
                  <a:schemeClr val="bg1"/>
                </a:solidFill>
              </a:rPr>
              <a:t> </a:t>
            </a:r>
            <a:r>
              <a:rPr lang="en-US" sz="1600" dirty="0" err="1">
                <a:solidFill>
                  <a:schemeClr val="bg1"/>
                </a:solidFill>
              </a:rPr>
              <a:t>inflasi</a:t>
            </a:r>
            <a:r>
              <a:rPr lang="en-US" sz="1600" dirty="0">
                <a:solidFill>
                  <a:schemeClr val="bg1"/>
                </a:solidFill>
              </a:rPr>
              <a:t> pada </a:t>
            </a:r>
            <a:r>
              <a:rPr lang="en-US" sz="1600" dirty="0" err="1">
                <a:solidFill>
                  <a:schemeClr val="bg1"/>
                </a:solidFill>
              </a:rPr>
              <a:t>tahun</a:t>
            </a:r>
            <a:r>
              <a:rPr lang="en-US" sz="1600" dirty="0">
                <a:solidFill>
                  <a:schemeClr val="bg1"/>
                </a:solidFill>
              </a:rPr>
              <a:t> </a:t>
            </a:r>
            <a:r>
              <a:rPr lang="en-US" sz="1600" dirty="0" err="1">
                <a:solidFill>
                  <a:schemeClr val="bg1"/>
                </a:solidFill>
              </a:rPr>
              <a:t>ini</a:t>
            </a:r>
            <a:r>
              <a:rPr lang="en-US" sz="1600" dirty="0">
                <a:solidFill>
                  <a:schemeClr val="bg1"/>
                </a:solidFill>
              </a:rPr>
              <a:t> </a:t>
            </a:r>
            <a:r>
              <a:rPr lang="en-US" sz="1600" dirty="0" err="1">
                <a:solidFill>
                  <a:schemeClr val="bg1"/>
                </a:solidFill>
              </a:rPr>
              <a:t>sebesar</a:t>
            </a:r>
            <a:r>
              <a:rPr lang="en-US" sz="1600" dirty="0">
                <a:solidFill>
                  <a:schemeClr val="bg1"/>
                </a:solidFill>
              </a:rPr>
              <a:t> 97,77 % </a:t>
            </a:r>
            <a:r>
              <a:rPr lang="en-US" sz="1600" dirty="0" err="1">
                <a:solidFill>
                  <a:schemeClr val="bg1"/>
                </a:solidFill>
              </a:rPr>
              <a:t>dari</a:t>
            </a:r>
            <a:r>
              <a:rPr lang="en-US" sz="1600" dirty="0">
                <a:solidFill>
                  <a:schemeClr val="bg1"/>
                </a:solidFill>
              </a:rPr>
              <a:t> </a:t>
            </a:r>
            <a:r>
              <a:rPr lang="en-US" sz="1600" dirty="0" err="1">
                <a:solidFill>
                  <a:schemeClr val="bg1"/>
                </a:solidFill>
              </a:rPr>
              <a:t>tahun</a:t>
            </a:r>
            <a:r>
              <a:rPr lang="en-US" sz="1600" dirty="0">
                <a:solidFill>
                  <a:schemeClr val="bg1"/>
                </a:solidFill>
              </a:rPr>
              <a:t> </a:t>
            </a:r>
            <a:r>
              <a:rPr lang="en-US" sz="1600" dirty="0" err="1">
                <a:solidFill>
                  <a:schemeClr val="bg1"/>
                </a:solidFill>
              </a:rPr>
              <a:t>sebelumnya</a:t>
            </a:r>
            <a:r>
              <a:rPr lang="en-US" sz="1600" dirty="0">
                <a:solidFill>
                  <a:schemeClr val="bg1"/>
                </a:solidFill>
              </a:rPr>
              <a:t> </a:t>
            </a:r>
            <a:r>
              <a:rPr lang="en-US" sz="1600" dirty="0" err="1">
                <a:solidFill>
                  <a:schemeClr val="bg1"/>
                </a:solidFill>
              </a:rPr>
              <a:t>yaitu</a:t>
            </a:r>
            <a:r>
              <a:rPr lang="en-US" sz="1600" dirty="0">
                <a:solidFill>
                  <a:schemeClr val="bg1"/>
                </a:solidFill>
              </a:rPr>
              <a:t> pada </a:t>
            </a:r>
            <a:r>
              <a:rPr lang="en-US" sz="1600" dirty="0" err="1">
                <a:solidFill>
                  <a:schemeClr val="bg1"/>
                </a:solidFill>
              </a:rPr>
              <a:t>tahun</a:t>
            </a:r>
            <a:r>
              <a:rPr lang="en-US" sz="1600" dirty="0">
                <a:solidFill>
                  <a:schemeClr val="bg1"/>
                </a:solidFill>
              </a:rPr>
              <a:t> 1992 </a:t>
            </a:r>
            <a:r>
              <a:rPr lang="en-US" sz="1600" dirty="0" err="1">
                <a:solidFill>
                  <a:schemeClr val="bg1"/>
                </a:solidFill>
              </a:rPr>
              <a:t>sebesar</a:t>
            </a:r>
            <a:r>
              <a:rPr lang="en-US" sz="1600" dirty="0">
                <a:solidFill>
                  <a:schemeClr val="bg1"/>
                </a:solidFill>
              </a:rPr>
              <a:t> 4,94%. </a:t>
            </a:r>
            <a:r>
              <a:rPr lang="en-US" sz="1600" dirty="0" err="1">
                <a:solidFill>
                  <a:schemeClr val="bg1"/>
                </a:solidFill>
              </a:rPr>
              <a:t>Laju</a:t>
            </a:r>
            <a:r>
              <a:rPr lang="en-US" sz="1600" dirty="0">
                <a:solidFill>
                  <a:schemeClr val="bg1"/>
                </a:solidFill>
              </a:rPr>
              <a:t> </a:t>
            </a:r>
            <a:r>
              <a:rPr lang="en-US" sz="1600" dirty="0" err="1">
                <a:solidFill>
                  <a:schemeClr val="bg1"/>
                </a:solidFill>
              </a:rPr>
              <a:t>inﬂasi</a:t>
            </a:r>
            <a:r>
              <a:rPr lang="en-US" sz="1600" dirty="0">
                <a:solidFill>
                  <a:schemeClr val="bg1"/>
                </a:solidFill>
              </a:rPr>
              <a:t> yang </a:t>
            </a:r>
            <a:r>
              <a:rPr lang="en-US" sz="1600" dirty="0" err="1">
                <a:solidFill>
                  <a:schemeClr val="bg1"/>
                </a:solidFill>
              </a:rPr>
              <a:t>cukup</a:t>
            </a:r>
            <a:r>
              <a:rPr lang="en-US" sz="1600" dirty="0">
                <a:solidFill>
                  <a:schemeClr val="bg1"/>
                </a:solidFill>
              </a:rPr>
              <a:t> </a:t>
            </a:r>
            <a:r>
              <a:rPr lang="en-US" sz="1600" dirty="0" err="1">
                <a:solidFill>
                  <a:schemeClr val="bg1"/>
                </a:solidFill>
              </a:rPr>
              <a:t>tinggi</a:t>
            </a:r>
            <a:r>
              <a:rPr lang="en-US" sz="1600" dirty="0">
                <a:solidFill>
                  <a:schemeClr val="bg1"/>
                </a:solidFill>
              </a:rPr>
              <a:t> juga </a:t>
            </a:r>
            <a:r>
              <a:rPr lang="en-US" sz="1600" dirty="0" err="1">
                <a:solidFill>
                  <a:schemeClr val="bg1"/>
                </a:solidFill>
              </a:rPr>
              <a:t>dipengaruhi</a:t>
            </a:r>
            <a:r>
              <a:rPr lang="en-US" sz="1600" dirty="0">
                <a:solidFill>
                  <a:schemeClr val="bg1"/>
                </a:solidFill>
              </a:rPr>
              <a:t> oleh </a:t>
            </a:r>
            <a:r>
              <a:rPr lang="en-US" sz="1600" dirty="0" err="1">
                <a:solidFill>
                  <a:schemeClr val="bg1"/>
                </a:solidFill>
              </a:rPr>
              <a:t>penyesuaian</a:t>
            </a:r>
            <a:r>
              <a:rPr lang="en-US" sz="1600" dirty="0">
                <a:solidFill>
                  <a:schemeClr val="bg1"/>
                </a:solidFill>
              </a:rPr>
              <a:t> </a:t>
            </a:r>
            <a:r>
              <a:rPr lang="en-US" sz="1600" dirty="0" err="1">
                <a:solidFill>
                  <a:schemeClr val="bg1"/>
                </a:solidFill>
              </a:rPr>
              <a:t>harga</a:t>
            </a:r>
            <a:r>
              <a:rPr lang="en-US" sz="1600" dirty="0">
                <a:solidFill>
                  <a:schemeClr val="bg1"/>
                </a:solidFill>
              </a:rPr>
              <a:t> BBM yang </a:t>
            </a:r>
            <a:r>
              <a:rPr lang="en-US" sz="1600" dirty="0" err="1">
                <a:solidFill>
                  <a:schemeClr val="bg1"/>
                </a:solidFill>
              </a:rPr>
              <a:t>membuat</a:t>
            </a:r>
            <a:r>
              <a:rPr lang="en-US" sz="1600" dirty="0">
                <a:solidFill>
                  <a:schemeClr val="bg1"/>
                </a:solidFill>
              </a:rPr>
              <a:t> </a:t>
            </a:r>
            <a:r>
              <a:rPr lang="en-US" sz="1600" dirty="0" err="1">
                <a:solidFill>
                  <a:schemeClr val="bg1"/>
                </a:solidFill>
              </a:rPr>
              <a:t>daya</a:t>
            </a:r>
            <a:r>
              <a:rPr lang="en-US" sz="1600" dirty="0">
                <a:solidFill>
                  <a:schemeClr val="bg1"/>
                </a:solidFill>
              </a:rPr>
              <a:t> Tarik </a:t>
            </a:r>
            <a:r>
              <a:rPr lang="en-US" sz="1600" dirty="0" err="1">
                <a:solidFill>
                  <a:schemeClr val="bg1"/>
                </a:solidFill>
              </a:rPr>
              <a:t>terhadap</a:t>
            </a:r>
            <a:r>
              <a:rPr lang="en-US" sz="1600" dirty="0">
                <a:solidFill>
                  <a:schemeClr val="bg1"/>
                </a:solidFill>
              </a:rPr>
              <a:t> Toyota </a:t>
            </a:r>
            <a:r>
              <a:rPr lang="en-US" sz="1600" dirty="0" err="1">
                <a:solidFill>
                  <a:schemeClr val="bg1"/>
                </a:solidFill>
              </a:rPr>
              <a:t>menurun</a:t>
            </a:r>
            <a:r>
              <a:rPr lang="en-US" sz="1600" dirty="0">
                <a:solidFill>
                  <a:schemeClr val="bg1"/>
                </a:solidFill>
              </a:rPr>
              <a:t> </a:t>
            </a:r>
            <a:r>
              <a:rPr lang="en-US" sz="1600" dirty="0" err="1">
                <a:solidFill>
                  <a:schemeClr val="bg1"/>
                </a:solidFill>
              </a:rPr>
              <a:t>serta</a:t>
            </a:r>
            <a:r>
              <a:rPr lang="en-US" sz="1600" dirty="0">
                <a:solidFill>
                  <a:schemeClr val="bg1"/>
                </a:solidFill>
              </a:rPr>
              <a:t> </a:t>
            </a:r>
            <a:r>
              <a:rPr lang="en-US" sz="1600" dirty="0" err="1">
                <a:solidFill>
                  <a:schemeClr val="bg1"/>
                </a:solidFill>
              </a:rPr>
              <a:t>kaitannya</a:t>
            </a:r>
            <a:r>
              <a:rPr lang="en-US" sz="1600" dirty="0">
                <a:solidFill>
                  <a:schemeClr val="bg1"/>
                </a:solidFill>
              </a:rPr>
              <a:t> </a:t>
            </a:r>
            <a:r>
              <a:rPr lang="en-US" sz="1600" dirty="0" err="1">
                <a:solidFill>
                  <a:schemeClr val="bg1"/>
                </a:solidFill>
              </a:rPr>
              <a:t>dengan</a:t>
            </a:r>
            <a:r>
              <a:rPr lang="en-US" sz="1600" dirty="0">
                <a:solidFill>
                  <a:schemeClr val="bg1"/>
                </a:solidFill>
              </a:rPr>
              <a:t> </a:t>
            </a:r>
            <a:r>
              <a:rPr lang="en-US" sz="1600" dirty="0" err="1">
                <a:solidFill>
                  <a:schemeClr val="bg1"/>
                </a:solidFill>
              </a:rPr>
              <a:t>ongkos</a:t>
            </a:r>
            <a:r>
              <a:rPr lang="en-US" sz="1600" dirty="0">
                <a:solidFill>
                  <a:schemeClr val="bg1"/>
                </a:solidFill>
              </a:rPr>
              <a:t> </a:t>
            </a:r>
            <a:r>
              <a:rPr lang="en-US" sz="1600" dirty="0" err="1">
                <a:solidFill>
                  <a:schemeClr val="bg1"/>
                </a:solidFill>
              </a:rPr>
              <a:t>distribusi</a:t>
            </a:r>
            <a:r>
              <a:rPr lang="en-US" sz="1600" dirty="0">
                <a:solidFill>
                  <a:schemeClr val="bg1"/>
                </a:solidFill>
              </a:rPr>
              <a:t>.</a:t>
            </a:r>
          </a:p>
          <a:p>
            <a:pPr algn="just"/>
            <a:endParaRPr lang="en-US" sz="1600" dirty="0">
              <a:solidFill>
                <a:schemeClr val="bg1"/>
              </a:solidFill>
            </a:endParaRPr>
          </a:p>
          <a:p>
            <a:pPr algn="just"/>
            <a:r>
              <a:rPr lang="en-US" sz="1600" dirty="0" err="1">
                <a:solidFill>
                  <a:schemeClr val="bg1"/>
                </a:solidFill>
              </a:rPr>
              <a:t>Perkembangan</a:t>
            </a:r>
            <a:r>
              <a:rPr lang="en-US" sz="1600" dirty="0">
                <a:solidFill>
                  <a:schemeClr val="bg1"/>
                </a:solidFill>
              </a:rPr>
              <a:t> </a:t>
            </a:r>
            <a:r>
              <a:rPr lang="en-US" sz="1600" dirty="0" err="1">
                <a:solidFill>
                  <a:schemeClr val="bg1"/>
                </a:solidFill>
              </a:rPr>
              <a:t>Indeks</a:t>
            </a:r>
            <a:r>
              <a:rPr lang="en-US" sz="1600" dirty="0">
                <a:solidFill>
                  <a:schemeClr val="bg1"/>
                </a:solidFill>
              </a:rPr>
              <a:t> Pembangunan </a:t>
            </a:r>
            <a:r>
              <a:rPr lang="en-US" sz="1600" dirty="0" err="1">
                <a:solidFill>
                  <a:schemeClr val="bg1"/>
                </a:solidFill>
              </a:rPr>
              <a:t>Manusia</a:t>
            </a:r>
            <a:r>
              <a:rPr lang="en-US" sz="1600" dirty="0">
                <a:solidFill>
                  <a:schemeClr val="bg1"/>
                </a:solidFill>
              </a:rPr>
              <a:t> pada </a:t>
            </a:r>
            <a:r>
              <a:rPr lang="en-US" sz="1600" dirty="0" err="1">
                <a:solidFill>
                  <a:schemeClr val="bg1"/>
                </a:solidFill>
              </a:rPr>
              <a:t>tahun</a:t>
            </a:r>
            <a:r>
              <a:rPr lang="en-US" sz="1600" dirty="0">
                <a:solidFill>
                  <a:schemeClr val="bg1"/>
                </a:solidFill>
              </a:rPr>
              <a:t> 1990 – 2000 juga </a:t>
            </a:r>
            <a:r>
              <a:rPr lang="en-US" sz="1600" dirty="0" err="1">
                <a:solidFill>
                  <a:schemeClr val="bg1"/>
                </a:solidFill>
              </a:rPr>
              <a:t>mengalami</a:t>
            </a:r>
            <a:r>
              <a:rPr lang="en-US" sz="1600" dirty="0">
                <a:solidFill>
                  <a:schemeClr val="bg1"/>
                </a:solidFill>
              </a:rPr>
              <a:t> </a:t>
            </a:r>
            <a:r>
              <a:rPr lang="en-US" sz="1600" dirty="0" err="1">
                <a:solidFill>
                  <a:schemeClr val="bg1"/>
                </a:solidFill>
              </a:rPr>
              <a:t>kenaikan</a:t>
            </a:r>
            <a:r>
              <a:rPr lang="en-US" sz="1600" dirty="0">
                <a:solidFill>
                  <a:schemeClr val="bg1"/>
                </a:solidFill>
              </a:rPr>
              <a:t> yang </a:t>
            </a:r>
            <a:r>
              <a:rPr lang="en-US" sz="1600" dirty="0" err="1">
                <a:solidFill>
                  <a:schemeClr val="bg1"/>
                </a:solidFill>
              </a:rPr>
              <a:t>signifikan</a:t>
            </a:r>
            <a:r>
              <a:rPr lang="en-US" sz="1600" dirty="0">
                <a:solidFill>
                  <a:schemeClr val="bg1"/>
                </a:solidFill>
              </a:rPr>
              <a:t> </a:t>
            </a:r>
            <a:r>
              <a:rPr lang="en-US" sz="1600" dirty="0" err="1">
                <a:solidFill>
                  <a:schemeClr val="bg1"/>
                </a:solidFill>
              </a:rPr>
              <a:t>dari</a:t>
            </a:r>
            <a:r>
              <a:rPr lang="en-US" sz="1600" dirty="0">
                <a:solidFill>
                  <a:schemeClr val="bg1"/>
                </a:solidFill>
              </a:rPr>
              <a:t> 52,82% </a:t>
            </a:r>
            <a:r>
              <a:rPr lang="en-US" sz="1600" dirty="0" err="1">
                <a:solidFill>
                  <a:schemeClr val="bg1"/>
                </a:solidFill>
              </a:rPr>
              <a:t>hingga</a:t>
            </a:r>
            <a:r>
              <a:rPr lang="en-US" sz="1600" dirty="0">
                <a:solidFill>
                  <a:schemeClr val="bg1"/>
                </a:solidFill>
              </a:rPr>
              <a:t> 60,92% </a:t>
            </a:r>
            <a:r>
              <a:rPr lang="en-US" sz="1600" dirty="0" err="1">
                <a:solidFill>
                  <a:schemeClr val="bg1"/>
                </a:solidFill>
              </a:rPr>
              <a:t>Berdasarkan</a:t>
            </a:r>
            <a:r>
              <a:rPr lang="en-US" sz="1600" dirty="0">
                <a:solidFill>
                  <a:schemeClr val="bg1"/>
                </a:solidFill>
              </a:rPr>
              <a:t> data UNDP Indonesia </a:t>
            </a:r>
            <a:r>
              <a:rPr lang="en-US" sz="1600" dirty="0" err="1">
                <a:solidFill>
                  <a:schemeClr val="bg1"/>
                </a:solidFill>
              </a:rPr>
              <a:t>masuk</a:t>
            </a:r>
            <a:r>
              <a:rPr lang="en-US" sz="1600" dirty="0">
                <a:solidFill>
                  <a:schemeClr val="bg1"/>
                </a:solidFill>
              </a:rPr>
              <a:t> </a:t>
            </a:r>
            <a:r>
              <a:rPr lang="en-US" sz="1600" dirty="0" err="1">
                <a:solidFill>
                  <a:schemeClr val="bg1"/>
                </a:solidFill>
              </a:rPr>
              <a:t>dalam</a:t>
            </a:r>
            <a:r>
              <a:rPr lang="en-US" sz="1600" dirty="0">
                <a:solidFill>
                  <a:schemeClr val="bg1"/>
                </a:solidFill>
              </a:rPr>
              <a:t> “World Top Movers in HDI Improvement”  dan BPS juga </a:t>
            </a:r>
            <a:r>
              <a:rPr lang="en-US" sz="1600" dirty="0" err="1">
                <a:solidFill>
                  <a:schemeClr val="bg1"/>
                </a:solidFill>
              </a:rPr>
              <a:t>hampir</a:t>
            </a:r>
            <a:r>
              <a:rPr lang="en-US" sz="1600" dirty="0">
                <a:solidFill>
                  <a:schemeClr val="bg1"/>
                </a:solidFill>
              </a:rPr>
              <a:t> </a:t>
            </a:r>
            <a:r>
              <a:rPr lang="en-US" sz="1600" dirty="0" err="1">
                <a:solidFill>
                  <a:schemeClr val="bg1"/>
                </a:solidFill>
              </a:rPr>
              <a:t>mirip</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menganalisanya</a:t>
            </a:r>
            <a:endParaRPr lang="en-US" sz="1600" dirty="0">
              <a:solidFill>
                <a:schemeClr val="bg1"/>
              </a:solidFill>
            </a:endParaRPr>
          </a:p>
          <a:p>
            <a:pPr algn="just"/>
            <a:r>
              <a:rPr lang="en-US" sz="1600" dirty="0">
                <a:solidFill>
                  <a:schemeClr val="bg1"/>
                </a:solidFill>
              </a:rPr>
              <a:t>( UNDP </a:t>
            </a:r>
            <a:r>
              <a:rPr lang="en-US" sz="1600" dirty="0" err="1">
                <a:solidFill>
                  <a:schemeClr val="bg1"/>
                </a:solidFill>
              </a:rPr>
              <a:t>menyatakan</a:t>
            </a:r>
            <a:r>
              <a:rPr lang="en-US" sz="1600" dirty="0">
                <a:solidFill>
                  <a:schemeClr val="bg1"/>
                </a:solidFill>
              </a:rPr>
              <a:t> </a:t>
            </a:r>
            <a:r>
              <a:rPr lang="en-US" sz="1600" dirty="0" err="1">
                <a:solidFill>
                  <a:schemeClr val="bg1"/>
                </a:solidFill>
              </a:rPr>
              <a:t>tumbuh</a:t>
            </a:r>
            <a:r>
              <a:rPr lang="en-US" sz="1600" dirty="0">
                <a:solidFill>
                  <a:schemeClr val="bg1"/>
                </a:solidFill>
              </a:rPr>
              <a:t> 1.37% </a:t>
            </a:r>
            <a:r>
              <a:rPr lang="en-US" sz="1600" dirty="0" err="1">
                <a:solidFill>
                  <a:schemeClr val="bg1"/>
                </a:solidFill>
              </a:rPr>
              <a:t>persen</a:t>
            </a:r>
            <a:r>
              <a:rPr lang="en-US" sz="1600" dirty="0">
                <a:solidFill>
                  <a:schemeClr val="bg1"/>
                </a:solidFill>
              </a:rPr>
              <a:t> per </a:t>
            </a:r>
            <a:r>
              <a:rPr lang="en-US" sz="1600" dirty="0" err="1">
                <a:solidFill>
                  <a:schemeClr val="bg1"/>
                </a:solidFill>
              </a:rPr>
              <a:t>tahun</a:t>
            </a:r>
            <a:r>
              <a:rPr lang="en-US" sz="1600" dirty="0">
                <a:solidFill>
                  <a:schemeClr val="bg1"/>
                </a:solidFill>
              </a:rPr>
              <a:t> </a:t>
            </a:r>
            <a:r>
              <a:rPr lang="en-US" sz="1600" dirty="0" err="1">
                <a:solidFill>
                  <a:schemeClr val="bg1"/>
                </a:solidFill>
              </a:rPr>
              <a:t>sementara</a:t>
            </a:r>
            <a:r>
              <a:rPr lang="en-US" sz="1600" dirty="0">
                <a:solidFill>
                  <a:schemeClr val="bg1"/>
                </a:solidFill>
              </a:rPr>
              <a:t> BPS </a:t>
            </a:r>
            <a:r>
              <a:rPr lang="en-US" sz="1600" dirty="0" err="1">
                <a:solidFill>
                  <a:schemeClr val="bg1"/>
                </a:solidFill>
              </a:rPr>
              <a:t>menyatakan</a:t>
            </a:r>
            <a:r>
              <a:rPr lang="en-US" sz="1600" dirty="0">
                <a:solidFill>
                  <a:schemeClr val="bg1"/>
                </a:solidFill>
              </a:rPr>
              <a:t> </a:t>
            </a:r>
            <a:r>
              <a:rPr lang="en-US" sz="1600" dirty="0" err="1">
                <a:solidFill>
                  <a:schemeClr val="bg1"/>
                </a:solidFill>
              </a:rPr>
              <a:t>tumbuh</a:t>
            </a:r>
            <a:r>
              <a:rPr lang="en-US" sz="1600" dirty="0">
                <a:solidFill>
                  <a:schemeClr val="bg1"/>
                </a:solidFill>
              </a:rPr>
              <a:t> 0.89 % per </a:t>
            </a:r>
            <a:r>
              <a:rPr lang="en-US" sz="1600" dirty="0" err="1">
                <a:solidFill>
                  <a:schemeClr val="bg1"/>
                </a:solidFill>
              </a:rPr>
              <a:t>tahun</a:t>
            </a:r>
            <a:r>
              <a:rPr lang="en-US" sz="1600" dirty="0">
                <a:solidFill>
                  <a:schemeClr val="bg1"/>
                </a:solidFill>
              </a:rPr>
              <a:t>)</a:t>
            </a:r>
          </a:p>
          <a:p>
            <a:pPr algn="just"/>
            <a:endParaRPr lang="en-US" sz="1600" dirty="0">
              <a:solidFill>
                <a:schemeClr val="bg1"/>
              </a:solidFill>
            </a:endParaRPr>
          </a:p>
          <a:p>
            <a:pPr algn="just"/>
            <a:r>
              <a:rPr lang="en-US" sz="1600" dirty="0">
                <a:solidFill>
                  <a:schemeClr val="bg1"/>
                </a:solidFill>
              </a:rPr>
              <a:t>Pada </a:t>
            </a:r>
            <a:r>
              <a:rPr lang="en-US" sz="1600" dirty="0" err="1">
                <a:solidFill>
                  <a:schemeClr val="bg1"/>
                </a:solidFill>
              </a:rPr>
              <a:t>tahun</a:t>
            </a:r>
            <a:r>
              <a:rPr lang="en-US" sz="1600" dirty="0">
                <a:solidFill>
                  <a:schemeClr val="bg1"/>
                </a:solidFill>
              </a:rPr>
              <a:t> 1990-an, Toyota </a:t>
            </a:r>
            <a:r>
              <a:rPr lang="en-US" sz="1600" dirty="0" err="1">
                <a:solidFill>
                  <a:schemeClr val="bg1"/>
                </a:solidFill>
              </a:rPr>
              <a:t>semakin</a:t>
            </a:r>
            <a:r>
              <a:rPr lang="en-US" sz="1600" dirty="0">
                <a:solidFill>
                  <a:schemeClr val="bg1"/>
                </a:solidFill>
              </a:rPr>
              <a:t> </a:t>
            </a:r>
            <a:r>
              <a:rPr lang="en-US" sz="1600" dirty="0" err="1">
                <a:solidFill>
                  <a:schemeClr val="bg1"/>
                </a:solidFill>
              </a:rPr>
              <a:t>membuktikan</a:t>
            </a:r>
            <a:r>
              <a:rPr lang="en-US" sz="1600" dirty="0">
                <a:solidFill>
                  <a:schemeClr val="bg1"/>
                </a:solidFill>
              </a:rPr>
              <a:t> </a:t>
            </a:r>
            <a:r>
              <a:rPr lang="en-US" sz="1600" dirty="0" err="1">
                <a:solidFill>
                  <a:schemeClr val="bg1"/>
                </a:solidFill>
              </a:rPr>
              <a:t>bahwa</a:t>
            </a:r>
            <a:r>
              <a:rPr lang="en-US" sz="1600" dirty="0">
                <a:solidFill>
                  <a:schemeClr val="bg1"/>
                </a:solidFill>
              </a:rPr>
              <a:t> </a:t>
            </a:r>
            <a:r>
              <a:rPr lang="en-US" sz="1600" dirty="0" err="1">
                <a:solidFill>
                  <a:schemeClr val="bg1"/>
                </a:solidFill>
              </a:rPr>
              <a:t>mobil</a:t>
            </a:r>
            <a:r>
              <a:rPr lang="en-US" sz="1600" dirty="0">
                <a:solidFill>
                  <a:schemeClr val="bg1"/>
                </a:solidFill>
              </a:rPr>
              <a:t> </a:t>
            </a:r>
            <a:r>
              <a:rPr lang="en-US" sz="1600" dirty="0" err="1">
                <a:solidFill>
                  <a:schemeClr val="bg1"/>
                </a:solidFill>
              </a:rPr>
              <a:t>Jepang</a:t>
            </a:r>
            <a:r>
              <a:rPr lang="en-US" sz="1600" dirty="0">
                <a:solidFill>
                  <a:schemeClr val="bg1"/>
                </a:solidFill>
              </a:rPr>
              <a:t> </a:t>
            </a:r>
            <a:r>
              <a:rPr lang="en-US" sz="1600" dirty="0" err="1">
                <a:solidFill>
                  <a:schemeClr val="bg1"/>
                </a:solidFill>
              </a:rPr>
              <a:t>dapat</a:t>
            </a:r>
            <a:r>
              <a:rPr lang="en-US" sz="1600" dirty="0">
                <a:solidFill>
                  <a:schemeClr val="bg1"/>
                </a:solidFill>
              </a:rPr>
              <a:t> </a:t>
            </a:r>
            <a:r>
              <a:rPr lang="en-US" sz="1600" dirty="0" err="1">
                <a:solidFill>
                  <a:schemeClr val="bg1"/>
                </a:solidFill>
              </a:rPr>
              <a:t>bersaing</a:t>
            </a:r>
            <a:r>
              <a:rPr lang="en-US" sz="1600" dirty="0">
                <a:solidFill>
                  <a:schemeClr val="bg1"/>
                </a:solidFill>
              </a:rPr>
              <a:t> </a:t>
            </a:r>
            <a:r>
              <a:rPr lang="en-US" sz="1600" dirty="0" err="1">
                <a:solidFill>
                  <a:schemeClr val="bg1"/>
                </a:solidFill>
              </a:rPr>
              <a:t>dengan</a:t>
            </a:r>
            <a:r>
              <a:rPr lang="en-US" sz="1600" dirty="0">
                <a:solidFill>
                  <a:schemeClr val="bg1"/>
                </a:solidFill>
              </a:rPr>
              <a:t> </a:t>
            </a:r>
            <a:r>
              <a:rPr lang="en-US" sz="1600" dirty="0" err="1">
                <a:solidFill>
                  <a:schemeClr val="bg1"/>
                </a:solidFill>
              </a:rPr>
              <a:t>mobil</a:t>
            </a:r>
            <a:r>
              <a:rPr lang="en-US" sz="1600" dirty="0">
                <a:solidFill>
                  <a:schemeClr val="bg1"/>
                </a:solidFill>
              </a:rPr>
              <a:t> </a:t>
            </a:r>
            <a:r>
              <a:rPr lang="en-US" sz="1600" dirty="0" err="1">
                <a:solidFill>
                  <a:schemeClr val="bg1"/>
                </a:solidFill>
              </a:rPr>
              <a:t>Eropa</a:t>
            </a:r>
            <a:r>
              <a:rPr lang="en-US" sz="1600" dirty="0">
                <a:solidFill>
                  <a:schemeClr val="bg1"/>
                </a:solidFill>
              </a:rPr>
              <a:t> dan Amerika. Toyota Celica </a:t>
            </a:r>
            <a:r>
              <a:rPr lang="en-US" sz="1600" dirty="0" err="1">
                <a:solidFill>
                  <a:schemeClr val="bg1"/>
                </a:solidFill>
              </a:rPr>
              <a:t>berhasil</a:t>
            </a:r>
            <a:r>
              <a:rPr lang="en-US" sz="1600" dirty="0">
                <a:solidFill>
                  <a:schemeClr val="bg1"/>
                </a:solidFill>
              </a:rPr>
              <a:t> </a:t>
            </a:r>
            <a:r>
              <a:rPr lang="en-US" sz="1600" dirty="0" err="1">
                <a:solidFill>
                  <a:schemeClr val="bg1"/>
                </a:solidFill>
              </a:rPr>
              <a:t>menjadi</a:t>
            </a:r>
            <a:r>
              <a:rPr lang="en-US" sz="1600" dirty="0">
                <a:solidFill>
                  <a:schemeClr val="bg1"/>
                </a:solidFill>
              </a:rPr>
              <a:t> </a:t>
            </a:r>
            <a:r>
              <a:rPr lang="en-US" sz="1600" dirty="0" err="1">
                <a:solidFill>
                  <a:schemeClr val="bg1"/>
                </a:solidFill>
              </a:rPr>
              <a:t>juara</a:t>
            </a:r>
            <a:r>
              <a:rPr lang="en-US" sz="1600" dirty="0">
                <a:solidFill>
                  <a:schemeClr val="bg1"/>
                </a:solidFill>
              </a:rPr>
              <a:t> rally dunia, dan Toyota Camry </a:t>
            </a:r>
            <a:r>
              <a:rPr lang="en-US" sz="1600" dirty="0" err="1">
                <a:solidFill>
                  <a:schemeClr val="bg1"/>
                </a:solidFill>
              </a:rPr>
              <a:t>menjadi</a:t>
            </a:r>
            <a:r>
              <a:rPr lang="en-US" sz="1600" dirty="0">
                <a:solidFill>
                  <a:schemeClr val="bg1"/>
                </a:solidFill>
              </a:rPr>
              <a:t> </a:t>
            </a:r>
            <a:r>
              <a:rPr lang="en-US" sz="1600" dirty="0" err="1">
                <a:solidFill>
                  <a:schemeClr val="bg1"/>
                </a:solidFill>
              </a:rPr>
              <a:t>mobil</a:t>
            </a:r>
            <a:r>
              <a:rPr lang="en-US" sz="1600" dirty="0">
                <a:solidFill>
                  <a:schemeClr val="bg1"/>
                </a:solidFill>
              </a:rPr>
              <a:t> paling </a:t>
            </a:r>
            <a:r>
              <a:rPr lang="en-US" sz="1600" dirty="0" err="1">
                <a:solidFill>
                  <a:schemeClr val="bg1"/>
                </a:solidFill>
              </a:rPr>
              <a:t>laris</a:t>
            </a:r>
            <a:r>
              <a:rPr lang="en-US" sz="1600" dirty="0">
                <a:solidFill>
                  <a:schemeClr val="bg1"/>
                </a:solidFill>
              </a:rPr>
              <a:t> di Amerika.</a:t>
            </a:r>
          </a:p>
          <a:p>
            <a:endParaRPr lang="en-US" sz="1600" dirty="0"/>
          </a:p>
        </p:txBody>
      </p:sp>
    </p:spTree>
    <p:extLst>
      <p:ext uri="{BB962C8B-B14F-4D97-AF65-F5344CB8AC3E}">
        <p14:creationId xmlns:p14="http://schemas.microsoft.com/office/powerpoint/2010/main" val="522504032"/>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Cover and End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52">
      <a:dk1>
        <a:sysClr val="windowText" lastClr="000000"/>
      </a:dk1>
      <a:lt1>
        <a:sysClr val="window" lastClr="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Tema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avonVTI">
  <a:themeElements>
    <a:clrScheme name="">
      <a:dk1>
        <a:srgbClr val="000000"/>
      </a:dk1>
      <a:lt1>
        <a:srgbClr val="FFFFFF"/>
      </a:lt1>
      <a:dk2>
        <a:srgbClr val="3B3921"/>
      </a:dk2>
      <a:lt2>
        <a:srgbClr val="E8E2E7"/>
      </a:lt2>
      <a:accent1>
        <a:srgbClr val="48B75B"/>
      </a:accent1>
      <a:accent2>
        <a:srgbClr val="58B13B"/>
      </a:accent2>
      <a:accent3>
        <a:srgbClr val="89AD44"/>
      </a:accent3>
      <a:accent4>
        <a:srgbClr val="ACA339"/>
      </a:accent4>
      <a:accent5>
        <a:srgbClr val="C3894D"/>
      </a:accent5>
      <a:accent6>
        <a:srgbClr val="B2483E"/>
      </a:accent6>
      <a:hlink>
        <a:srgbClr val="A07D35"/>
      </a:hlink>
      <a:folHlink>
        <a:srgbClr val="828282"/>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1597</TotalTime>
  <Words>4446</Words>
  <Application>Microsoft Office PowerPoint</Application>
  <PresentationFormat>Layar Lebar</PresentationFormat>
  <Paragraphs>414</Paragraphs>
  <Slides>64</Slides>
  <Notes>0</Notes>
  <HiddenSlides>0</HiddenSlides>
  <MMClips>0</MMClips>
  <ScaleCrop>false</ScaleCrop>
  <HeadingPairs>
    <vt:vector size="6" baseType="variant">
      <vt:variant>
        <vt:lpstr>Font Dipakai</vt:lpstr>
      </vt:variant>
      <vt:variant>
        <vt:i4>8</vt:i4>
      </vt:variant>
      <vt:variant>
        <vt:lpstr>Tema</vt:lpstr>
      </vt:variant>
      <vt:variant>
        <vt:i4>5</vt:i4>
      </vt:variant>
      <vt:variant>
        <vt:lpstr>Judul Slide</vt:lpstr>
      </vt:variant>
      <vt:variant>
        <vt:i4>64</vt:i4>
      </vt:variant>
    </vt:vector>
  </HeadingPairs>
  <TitlesOfParts>
    <vt:vector size="77" baseType="lpstr">
      <vt:lpstr>Arial</vt:lpstr>
      <vt:lpstr>Calibri</vt:lpstr>
      <vt:lpstr>Calibri Light</vt:lpstr>
      <vt:lpstr>Cambria Math</vt:lpstr>
      <vt:lpstr>Garamond</vt:lpstr>
      <vt:lpstr>PT Sans</vt:lpstr>
      <vt:lpstr>Selawik Light</vt:lpstr>
      <vt:lpstr>Speak Pro</vt:lpstr>
      <vt:lpstr>Cover and End Slide Master</vt:lpstr>
      <vt:lpstr>Contents Slide Master</vt:lpstr>
      <vt:lpstr>Section Break Slide Master</vt:lpstr>
      <vt:lpstr>Office Theme</vt:lpstr>
      <vt:lpstr>SavonVTI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Geometric Brownian Motion </vt:lpstr>
      <vt:lpstr>Brownian Motion</vt:lpstr>
      <vt:lpstr>Brownian Motion</vt:lpstr>
      <vt:lpstr>Geometric Brownian Motion</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Fahri Alamsyah</dc:creator>
  <cp:lastModifiedBy>Fahri Alamsyah</cp:lastModifiedBy>
  <cp:revision>73</cp:revision>
  <dcterms:created xsi:type="dcterms:W3CDTF">2019-12-13T19:36:40Z</dcterms:created>
  <dcterms:modified xsi:type="dcterms:W3CDTF">2019-12-17T07:11:18Z</dcterms:modified>
</cp:coreProperties>
</file>